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18288000" cy="10287000"/>
  <p:notesSz cx="6858000" cy="9144000"/>
  <p:embeddedFontLst>
    <p:embeddedFont>
      <p:font typeface="Glacial Indifference" charset="1" panose="00000000000000000000"/>
      <p:regular r:id="rId34"/>
    </p:embeddedFont>
    <p:embeddedFont>
      <p:font typeface="Tenor Sans" charset="1" panose="02000000000000000000"/>
      <p:regular r:id="rId35"/>
    </p:embeddedFont>
    <p:embeddedFont>
      <p:font typeface="HK Grotesk" charset="1" panose="00000500000000000000"/>
      <p:regular r:id="rId36"/>
    </p:embeddedFont>
    <p:embeddedFont>
      <p:font typeface="Open Sans Bold" charset="1" panose="020B0806030504020204"/>
      <p:regular r:id="rId37"/>
    </p:embeddedFont>
    <p:embeddedFont>
      <p:font typeface="Open Sans" charset="1" panose="020B0606030504020204"/>
      <p:regular r:id="rId38"/>
    </p:embeddedFont>
    <p:embeddedFont>
      <p:font typeface="Open Sans Bold Italics" charset="1" panose="020B0806030504020204"/>
      <p:regular r:id="rId39"/>
    </p:embeddedFont>
    <p:embeddedFont>
      <p:font typeface="Chau Philomene" charset="1" panose="02000806040000020003"/>
      <p:regular r:id="rId40"/>
    </p:embeddedFont>
    <p:embeddedFont>
      <p:font typeface="Glacial Indifference Bold" charset="1" panose="00000800000000000000"/>
      <p:regular r:id="rId41"/>
    </p:embeddedFont>
    <p:embeddedFont>
      <p:font typeface="Ruda" charset="1" panose="02000000000000000000"/>
      <p:regular r:id="rId42"/>
    </p:embeddedFont>
    <p:embeddedFont>
      <p:font typeface="Extenda 60 Giga" charset="1" panose="020B0003020200000002"/>
      <p:regular r:id="rId43"/>
    </p:embeddedFont>
    <p:embeddedFont>
      <p:font typeface="Montaser Arabic" charset="1" panose="0000050000000000000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VAEkCHPtIyg.mp4" Type="http://schemas.openxmlformats.org/officeDocument/2006/relationships/video"/><Relationship Id="rId4" Target="../media/VAEkCHPtIyg.mp4" Type="http://schemas.microsoft.com/office/2007/relationships/media"/><Relationship Id="rId5" Target="../media/image44.png" Type="http://schemas.openxmlformats.org/officeDocument/2006/relationships/image"/><Relationship Id="rId6" Target="../media/image45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VAEow-ywZkQ.mp4" Type="http://schemas.openxmlformats.org/officeDocument/2006/relationships/video"/><Relationship Id="rId4" Target="../media/VAEow-ywZkQ.mp4" Type="http://schemas.microsoft.com/office/2007/relationships/media"/><Relationship Id="rId5" Target="../media/image4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48.jpeg" Type="http://schemas.openxmlformats.org/officeDocument/2006/relationships/image"/><Relationship Id="rId4" Target="../media/VAGAbsjisDA.mp4" Type="http://schemas.openxmlformats.org/officeDocument/2006/relationships/video"/><Relationship Id="rId5" Target="../media/VAGAbsjisDA.mp4" Type="http://schemas.microsoft.com/office/2007/relationships/media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jpeg" Type="http://schemas.openxmlformats.org/officeDocument/2006/relationships/image"/><Relationship Id="rId3" Target="../media/VAGeO_6sAi0.mp4" Type="http://schemas.openxmlformats.org/officeDocument/2006/relationships/video"/><Relationship Id="rId4" Target="../media/VAGeO_6sAi0.mp4" Type="http://schemas.microsoft.com/office/2007/relationships/media"/><Relationship Id="rId5" Target="../media/image15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png" Type="http://schemas.openxmlformats.org/officeDocument/2006/relationships/image"/><Relationship Id="rId4" Target="../media/image52.png" Type="http://schemas.openxmlformats.org/officeDocument/2006/relationships/image"/><Relationship Id="rId5" Target="../media/image53.png" Type="http://schemas.openxmlformats.org/officeDocument/2006/relationships/image"/><Relationship Id="rId6" Target="../media/image54.png" Type="http://schemas.openxmlformats.org/officeDocument/2006/relationships/image"/><Relationship Id="rId7" Target="../media/image55.png" Type="http://schemas.openxmlformats.org/officeDocument/2006/relationships/image"/><Relationship Id="rId8" Target="../media/image56.png" Type="http://schemas.openxmlformats.org/officeDocument/2006/relationships/image"/><Relationship Id="rId9" Target="../media/image5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pn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jpeg" Type="http://schemas.openxmlformats.org/officeDocument/2006/relationships/image"/><Relationship Id="rId3" Target="../media/VAD-Vy6Eh-w.mp4" Type="http://schemas.openxmlformats.org/officeDocument/2006/relationships/video"/><Relationship Id="rId4" Target="../media/VAD-Vy6Eh-w.mp4" Type="http://schemas.microsoft.com/office/2007/relationships/media"/><Relationship Id="rId5" Target="../media/image44.png" Type="http://schemas.openxmlformats.org/officeDocument/2006/relationships/image"/><Relationship Id="rId6" Target="../media/image45.svg" Type="http://schemas.openxmlformats.org/officeDocument/2006/relationships/image"/><Relationship Id="rId7" Target="../media/image3.png" Type="http://schemas.openxmlformats.org/officeDocument/2006/relationships/image"/><Relationship Id="rId8" Target="../media/image4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6.png" Type="http://schemas.openxmlformats.org/officeDocument/2006/relationships/image"/><Relationship Id="rId11" Target="../media/image16.png" Type="http://schemas.openxmlformats.org/officeDocument/2006/relationships/image"/><Relationship Id="rId12" Target="../media/image17.svg" Type="http://schemas.openxmlformats.org/officeDocument/2006/relationships/image"/><Relationship Id="rId13" Target="../media/image21.png" Type="http://schemas.openxmlformats.org/officeDocument/2006/relationships/image"/><Relationship Id="rId14" Target="../media/image2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0.png" Type="http://schemas.openxmlformats.org/officeDocument/2006/relationships/image"/><Relationship Id="rId5" Target="../media/image61.png" Type="http://schemas.openxmlformats.org/officeDocument/2006/relationships/image"/><Relationship Id="rId6" Target="../media/image62.png" Type="http://schemas.openxmlformats.org/officeDocument/2006/relationships/image"/><Relationship Id="rId7" Target="../media/image63.png" Type="http://schemas.openxmlformats.org/officeDocument/2006/relationships/image"/><Relationship Id="rId8" Target="../media/image64.png" Type="http://schemas.openxmlformats.org/officeDocument/2006/relationships/image"/><Relationship Id="rId9" Target="../media/image65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5.svg" Type="http://schemas.openxmlformats.org/officeDocument/2006/relationships/image"/><Relationship Id="rId2" Target="../media/image67.png" Type="http://schemas.openxmlformats.org/officeDocument/2006/relationships/image"/><Relationship Id="rId3" Target="../media/image68.svg" Type="http://schemas.openxmlformats.org/officeDocument/2006/relationships/image"/><Relationship Id="rId4" Target="../media/image69.png" Type="http://schemas.openxmlformats.org/officeDocument/2006/relationships/image"/><Relationship Id="rId5" Target="../media/image70.svg" Type="http://schemas.openxmlformats.org/officeDocument/2006/relationships/image"/><Relationship Id="rId6" Target="../media/image71.png" Type="http://schemas.openxmlformats.org/officeDocument/2006/relationships/image"/><Relationship Id="rId7" Target="../media/image72.svg" Type="http://schemas.openxmlformats.org/officeDocument/2006/relationships/image"/><Relationship Id="rId8" Target="../media/image73.png" Type="http://schemas.openxmlformats.org/officeDocument/2006/relationships/image"/><Relationship Id="rId9" Target="../media/image7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6.jpeg" Type="http://schemas.openxmlformats.org/officeDocument/2006/relationships/image"/><Relationship Id="rId3" Target="../media/VAFLen2z94k.mp4" Type="http://schemas.openxmlformats.org/officeDocument/2006/relationships/video"/><Relationship Id="rId4" Target="../media/VAFLen2z94k.mp4" Type="http://schemas.microsoft.com/office/2007/relationships/media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7.jpeg" Type="http://schemas.openxmlformats.org/officeDocument/2006/relationships/image"/><Relationship Id="rId3" Target="../media/VAEiGT6zib4.mp4" Type="http://schemas.openxmlformats.org/officeDocument/2006/relationships/video"/><Relationship Id="rId4" Target="../media/VAEiGT6zib4.mp4" Type="http://schemas.microsoft.com/office/2007/relationships/media"/><Relationship Id="rId5" Target="../media/image78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7.svg" Type="http://schemas.openxmlformats.org/officeDocument/2006/relationships/image"/><Relationship Id="rId2" Target="../media/image79.png" Type="http://schemas.openxmlformats.org/officeDocument/2006/relationships/image"/><Relationship Id="rId3" Target="../media/image80.png" Type="http://schemas.openxmlformats.org/officeDocument/2006/relationships/image"/><Relationship Id="rId4" Target="../media/image81.svg" Type="http://schemas.openxmlformats.org/officeDocument/2006/relationships/image"/><Relationship Id="rId5" Target="../media/image82.png" Type="http://schemas.openxmlformats.org/officeDocument/2006/relationships/image"/><Relationship Id="rId6" Target="../media/image83.svg" Type="http://schemas.openxmlformats.org/officeDocument/2006/relationships/image"/><Relationship Id="rId7" Target="../media/image84.png" Type="http://schemas.openxmlformats.org/officeDocument/2006/relationships/image"/><Relationship Id="rId8" Target="../media/image85.svg" Type="http://schemas.openxmlformats.org/officeDocument/2006/relationships/image"/><Relationship Id="rId9" Target="../media/image86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6.png" Type="http://schemas.openxmlformats.org/officeDocument/2006/relationships/image"/><Relationship Id="rId2" Target="../media/image88.png" Type="http://schemas.openxmlformats.org/officeDocument/2006/relationships/image"/><Relationship Id="rId3" Target="../media/image89.png" Type="http://schemas.openxmlformats.org/officeDocument/2006/relationships/image"/><Relationship Id="rId4" Target="../media/image90.png" Type="http://schemas.openxmlformats.org/officeDocument/2006/relationships/image"/><Relationship Id="rId5" Target="../media/image91.png" Type="http://schemas.openxmlformats.org/officeDocument/2006/relationships/image"/><Relationship Id="rId6" Target="../media/image92.png" Type="http://schemas.openxmlformats.org/officeDocument/2006/relationships/image"/><Relationship Id="rId7" Target="../media/image93.png" Type="http://schemas.openxmlformats.org/officeDocument/2006/relationships/image"/><Relationship Id="rId8" Target="../media/image94.png" Type="http://schemas.openxmlformats.org/officeDocument/2006/relationships/image"/><Relationship Id="rId9" Target="../media/image95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7.jpeg" Type="http://schemas.openxmlformats.org/officeDocument/2006/relationships/image"/><Relationship Id="rId3" Target="../media/VAEKgC6DUDU.mp4" Type="http://schemas.openxmlformats.org/officeDocument/2006/relationships/video"/><Relationship Id="rId4" Target="../media/VAEKgC6DUDU.mp4" Type="http://schemas.microsoft.com/office/2007/relationships/media"/><Relationship Id="rId5" Target="../media/image98.png" Type="http://schemas.openxmlformats.org/officeDocument/2006/relationships/image"/><Relationship Id="rId6" Target="../media/image99.png" Type="http://schemas.openxmlformats.org/officeDocument/2006/relationships/image"/><Relationship Id="rId7" Target="../media/image100.png" Type="http://schemas.openxmlformats.org/officeDocument/2006/relationships/image"/><Relationship Id="rId8" Target="../media/image101.png" Type="http://schemas.openxmlformats.org/officeDocument/2006/relationships/image"/><Relationship Id="rId9" Target="../media/image102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9.svg" Type="http://schemas.openxmlformats.org/officeDocument/2006/relationships/image"/><Relationship Id="rId11" Target="../media/image110.png" Type="http://schemas.openxmlformats.org/officeDocument/2006/relationships/image"/><Relationship Id="rId12" Target="../media/image111.svg" Type="http://schemas.openxmlformats.org/officeDocument/2006/relationships/image"/><Relationship Id="rId2" Target="../media/image103.jpeg" Type="http://schemas.openxmlformats.org/officeDocument/2006/relationships/image"/><Relationship Id="rId3" Target="../media/VAGZb_sjf4w.mp4" Type="http://schemas.openxmlformats.org/officeDocument/2006/relationships/video"/><Relationship Id="rId4" Target="../media/VAGZb_sjf4w.mp4" Type="http://schemas.microsoft.com/office/2007/relationships/media"/><Relationship Id="rId5" Target="../media/image104.png" Type="http://schemas.openxmlformats.org/officeDocument/2006/relationships/image"/><Relationship Id="rId6" Target="../media/image105.png" Type="http://schemas.openxmlformats.org/officeDocument/2006/relationships/image"/><Relationship Id="rId7" Target="../media/image106.jpeg" Type="http://schemas.openxmlformats.org/officeDocument/2006/relationships/image"/><Relationship Id="rId8" Target="../media/image107.jpeg" Type="http://schemas.openxmlformats.org/officeDocument/2006/relationships/image"/><Relationship Id="rId9" Target="../media/image108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0.png" Type="http://schemas.openxmlformats.org/officeDocument/2006/relationships/image"/><Relationship Id="rId11" Target="../media/image121.png" Type="http://schemas.openxmlformats.org/officeDocument/2006/relationships/image"/><Relationship Id="rId2" Target="../media/image112.png" Type="http://schemas.openxmlformats.org/officeDocument/2006/relationships/image"/><Relationship Id="rId3" Target="../media/image113.svg" Type="http://schemas.openxmlformats.org/officeDocument/2006/relationships/image"/><Relationship Id="rId4" Target="../media/image114.png" Type="http://schemas.openxmlformats.org/officeDocument/2006/relationships/image"/><Relationship Id="rId5" Target="../media/image115.svg" Type="http://schemas.openxmlformats.org/officeDocument/2006/relationships/image"/><Relationship Id="rId6" Target="../media/image116.png" Type="http://schemas.openxmlformats.org/officeDocument/2006/relationships/image"/><Relationship Id="rId7" Target="../media/image117.svg" Type="http://schemas.openxmlformats.org/officeDocument/2006/relationships/image"/><Relationship Id="rId8" Target="../media/image118.jpeg" Type="http://schemas.openxmlformats.org/officeDocument/2006/relationships/image"/><Relationship Id="rId9" Target="../media/image119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2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3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30.png" Type="http://schemas.openxmlformats.org/officeDocument/2006/relationships/image"/><Relationship Id="rId6" Target="../media/image31.sv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VAGG_eCV4wA.mp4" Type="http://schemas.openxmlformats.org/officeDocument/2006/relationships/video"/><Relationship Id="rId4" Target="../media/VAGG_eCV4wA.mp4" Type="http://schemas.microsoft.com/office/2007/relationships/media"/><Relationship Id="rId5" Target="../media/image1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8.jpe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Relationship Id="rId7" Target="../media/image21.png" Type="http://schemas.openxmlformats.org/officeDocument/2006/relationships/image"/><Relationship Id="rId8" Target="../media/image22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png" Type="http://schemas.openxmlformats.org/officeDocument/2006/relationships/image"/><Relationship Id="rId4" Target="../media/image28.png" Type="http://schemas.openxmlformats.org/officeDocument/2006/relationships/image"/><Relationship Id="rId5" Target="../media/image2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12" Target="../media/image34.png" Type="http://schemas.openxmlformats.org/officeDocument/2006/relationships/image"/><Relationship Id="rId13" Target="../media/image35.png" Type="http://schemas.openxmlformats.org/officeDocument/2006/relationships/image"/><Relationship Id="rId14" Target="../media/image36.png" Type="http://schemas.openxmlformats.org/officeDocument/2006/relationships/image"/><Relationship Id="rId15" Target="../media/image37.png" Type="http://schemas.openxmlformats.org/officeDocument/2006/relationships/image"/><Relationship Id="rId16" Target="../media/image38.png" Type="http://schemas.openxmlformats.org/officeDocument/2006/relationships/image"/><Relationship Id="rId17" Target="../media/image39.png" Type="http://schemas.openxmlformats.org/officeDocument/2006/relationships/image"/><Relationship Id="rId18" Target="../media/image15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Relationship Id="rId6" Target="../media/image32.png" Type="http://schemas.openxmlformats.org/officeDocument/2006/relationships/image"/><Relationship Id="rId7" Target="../media/image33.sv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40.jpeg" Type="http://schemas.openxmlformats.org/officeDocument/2006/relationships/image"/><Relationship Id="rId4" Target="../media/VAEBgUc0vt8.mp4" Type="http://schemas.openxmlformats.org/officeDocument/2006/relationships/video"/><Relationship Id="rId5" Target="../media/VAEBgUc0vt8.mp4" Type="http://schemas.microsoft.com/office/2007/relationships/media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552" y="2774643"/>
            <a:ext cx="17836661" cy="2926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51"/>
              </a:lnSpc>
            </a:pPr>
            <a:r>
              <a:rPr lang="en-US" sz="1212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CUENTA PÚBLICA </a:t>
            </a:r>
          </a:p>
          <a:p>
            <a:pPr algn="ctr">
              <a:lnSpc>
                <a:spcPts val="11151"/>
              </a:lnSpc>
            </a:pPr>
            <a:r>
              <a:rPr lang="en-US" sz="1212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2025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5234332" y="5362632"/>
            <a:ext cx="8085142" cy="938466"/>
            <a:chOff x="0" y="0"/>
            <a:chExt cx="2129420" cy="24716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29420" cy="247168"/>
            </a:xfrm>
            <a:custGeom>
              <a:avLst/>
              <a:gdLst/>
              <a:ahLst/>
              <a:cxnLst/>
              <a:rect r="r" b="b" t="t" l="l"/>
              <a:pathLst>
                <a:path h="247168" w="2129420">
                  <a:moveTo>
                    <a:pt x="24896" y="0"/>
                  </a:moveTo>
                  <a:lnTo>
                    <a:pt x="2104524" y="0"/>
                  </a:lnTo>
                  <a:cubicBezTo>
                    <a:pt x="2111127" y="0"/>
                    <a:pt x="2117459" y="2623"/>
                    <a:pt x="2122128" y="7292"/>
                  </a:cubicBezTo>
                  <a:cubicBezTo>
                    <a:pt x="2126797" y="11961"/>
                    <a:pt x="2129420" y="18293"/>
                    <a:pt x="2129420" y="24896"/>
                  </a:cubicBezTo>
                  <a:lnTo>
                    <a:pt x="2129420" y="222272"/>
                  </a:lnTo>
                  <a:cubicBezTo>
                    <a:pt x="2129420" y="228875"/>
                    <a:pt x="2126797" y="235207"/>
                    <a:pt x="2122128" y="239876"/>
                  </a:cubicBezTo>
                  <a:cubicBezTo>
                    <a:pt x="2117459" y="244545"/>
                    <a:pt x="2111127" y="247168"/>
                    <a:pt x="2104524" y="247168"/>
                  </a:cubicBezTo>
                  <a:lnTo>
                    <a:pt x="24896" y="247168"/>
                  </a:lnTo>
                  <a:cubicBezTo>
                    <a:pt x="11146" y="247168"/>
                    <a:pt x="0" y="236022"/>
                    <a:pt x="0" y="222272"/>
                  </a:cubicBezTo>
                  <a:lnTo>
                    <a:pt x="0" y="24896"/>
                  </a:lnTo>
                  <a:cubicBezTo>
                    <a:pt x="0" y="18293"/>
                    <a:pt x="2623" y="11961"/>
                    <a:pt x="7292" y="7292"/>
                  </a:cubicBezTo>
                  <a:cubicBezTo>
                    <a:pt x="11961" y="2623"/>
                    <a:pt x="18293" y="0"/>
                    <a:pt x="24896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129420" cy="2947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609474" y="6630732"/>
            <a:ext cx="4378481" cy="437848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362774" y="-30820"/>
            <a:ext cx="3688357" cy="4114800"/>
          </a:xfrm>
          <a:custGeom>
            <a:avLst/>
            <a:gdLst/>
            <a:ahLst/>
            <a:cxnLst/>
            <a:rect r="r" b="b" t="t" l="l"/>
            <a:pathLst>
              <a:path h="4114800" w="3688357">
                <a:moveTo>
                  <a:pt x="0" y="0"/>
                </a:moveTo>
                <a:lnTo>
                  <a:pt x="3688357" y="0"/>
                </a:lnTo>
                <a:lnTo>
                  <a:pt x="36883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3025648" y="5831865"/>
            <a:ext cx="1237134" cy="1200949"/>
            <a:chOff x="0" y="0"/>
            <a:chExt cx="325830" cy="31629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25830" cy="316299"/>
            </a:xfrm>
            <a:custGeom>
              <a:avLst/>
              <a:gdLst/>
              <a:ahLst/>
              <a:cxnLst/>
              <a:rect r="r" b="b" t="t" l="l"/>
              <a:pathLst>
                <a:path h="316299" w="325830">
                  <a:moveTo>
                    <a:pt x="158150" y="0"/>
                  </a:moveTo>
                  <a:lnTo>
                    <a:pt x="167680" y="0"/>
                  </a:lnTo>
                  <a:cubicBezTo>
                    <a:pt x="255024" y="0"/>
                    <a:pt x="325830" y="70806"/>
                    <a:pt x="325830" y="158150"/>
                  </a:cubicBezTo>
                  <a:lnTo>
                    <a:pt x="325830" y="158150"/>
                  </a:lnTo>
                  <a:cubicBezTo>
                    <a:pt x="325830" y="245493"/>
                    <a:pt x="255024" y="316299"/>
                    <a:pt x="167680" y="316299"/>
                  </a:cubicBezTo>
                  <a:lnTo>
                    <a:pt x="158150" y="316299"/>
                  </a:lnTo>
                  <a:cubicBezTo>
                    <a:pt x="70806" y="316299"/>
                    <a:pt x="0" y="245493"/>
                    <a:pt x="0" y="158150"/>
                  </a:cubicBezTo>
                  <a:lnTo>
                    <a:pt x="0" y="158150"/>
                  </a:lnTo>
                  <a:cubicBezTo>
                    <a:pt x="0" y="70806"/>
                    <a:pt x="70806" y="0"/>
                    <a:pt x="158150" y="0"/>
                  </a:cubicBezTo>
                  <a:close/>
                </a:path>
              </a:pathLst>
            </a:custGeom>
            <a:solidFill>
              <a:srgbClr val="568AB9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325830" cy="3639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4289726" y="6393076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5535071" y="4434364"/>
            <a:ext cx="715312" cy="709136"/>
            <a:chOff x="0" y="0"/>
            <a:chExt cx="188395" cy="18676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88395" cy="186768"/>
            </a:xfrm>
            <a:custGeom>
              <a:avLst/>
              <a:gdLst/>
              <a:ahLst/>
              <a:cxnLst/>
              <a:rect r="r" b="b" t="t" l="l"/>
              <a:pathLst>
                <a:path h="186768" w="188395">
                  <a:moveTo>
                    <a:pt x="93384" y="0"/>
                  </a:moveTo>
                  <a:lnTo>
                    <a:pt x="95011" y="0"/>
                  </a:lnTo>
                  <a:cubicBezTo>
                    <a:pt x="119778" y="0"/>
                    <a:pt x="143530" y="9839"/>
                    <a:pt x="161043" y="27352"/>
                  </a:cubicBezTo>
                  <a:cubicBezTo>
                    <a:pt x="178556" y="44865"/>
                    <a:pt x="188395" y="68617"/>
                    <a:pt x="188395" y="93384"/>
                  </a:cubicBezTo>
                  <a:lnTo>
                    <a:pt x="188395" y="93384"/>
                  </a:lnTo>
                  <a:cubicBezTo>
                    <a:pt x="188395" y="144959"/>
                    <a:pt x="146585" y="186768"/>
                    <a:pt x="95011" y="186768"/>
                  </a:cubicBezTo>
                  <a:lnTo>
                    <a:pt x="93384" y="186768"/>
                  </a:lnTo>
                  <a:cubicBezTo>
                    <a:pt x="68617" y="186768"/>
                    <a:pt x="44865" y="176930"/>
                    <a:pt x="27352" y="159417"/>
                  </a:cubicBezTo>
                  <a:cubicBezTo>
                    <a:pt x="9839" y="141904"/>
                    <a:pt x="0" y="118151"/>
                    <a:pt x="0" y="93384"/>
                  </a:cubicBezTo>
                  <a:lnTo>
                    <a:pt x="0" y="93384"/>
                  </a:lnTo>
                  <a:cubicBezTo>
                    <a:pt x="0" y="68617"/>
                    <a:pt x="9839" y="44865"/>
                    <a:pt x="27352" y="27352"/>
                  </a:cubicBezTo>
                  <a:cubicBezTo>
                    <a:pt x="44865" y="9839"/>
                    <a:pt x="68617" y="0"/>
                    <a:pt x="93384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47625"/>
              <a:ext cx="188395" cy="2343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5392840" y="442250"/>
            <a:ext cx="2207925" cy="3168659"/>
          </a:xfrm>
          <a:custGeom>
            <a:avLst/>
            <a:gdLst/>
            <a:ahLst/>
            <a:cxnLst/>
            <a:rect r="r" b="b" t="t" l="l"/>
            <a:pathLst>
              <a:path h="3168659" w="2207925">
                <a:moveTo>
                  <a:pt x="0" y="0"/>
                </a:moveTo>
                <a:lnTo>
                  <a:pt x="2207926" y="0"/>
                </a:lnTo>
                <a:lnTo>
                  <a:pt x="2207926" y="3168659"/>
                </a:lnTo>
                <a:lnTo>
                  <a:pt x="0" y="31686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6259413" y="5406657"/>
            <a:ext cx="6034980" cy="745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98"/>
              </a:lnSpc>
            </a:pPr>
            <a:r>
              <a:rPr lang="en-US" sz="4245" spc="237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Año Académico 2024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466489" y="7159256"/>
            <a:ext cx="9202787" cy="1605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445" spc="457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NORA GARRIDO VALLEJOS</a:t>
            </a:r>
          </a:p>
          <a:p>
            <a:pPr algn="ctr">
              <a:lnSpc>
                <a:spcPts val="6490"/>
              </a:lnSpc>
            </a:pPr>
            <a:r>
              <a:rPr lang="en-US" sz="4445" spc="457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DIRECTORA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4265700" y="5347154"/>
            <a:ext cx="726913" cy="708159"/>
            <a:chOff x="0" y="0"/>
            <a:chExt cx="191450" cy="18651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91450" cy="186511"/>
            </a:xfrm>
            <a:custGeom>
              <a:avLst/>
              <a:gdLst/>
              <a:ahLst/>
              <a:cxnLst/>
              <a:rect r="r" b="b" t="t" l="l"/>
              <a:pathLst>
                <a:path h="186511" w="191450">
                  <a:moveTo>
                    <a:pt x="93256" y="0"/>
                  </a:moveTo>
                  <a:lnTo>
                    <a:pt x="98195" y="0"/>
                  </a:lnTo>
                  <a:cubicBezTo>
                    <a:pt x="149698" y="0"/>
                    <a:pt x="191450" y="41752"/>
                    <a:pt x="191450" y="93256"/>
                  </a:cubicBezTo>
                  <a:lnTo>
                    <a:pt x="191450" y="93256"/>
                  </a:lnTo>
                  <a:cubicBezTo>
                    <a:pt x="191450" y="117988"/>
                    <a:pt x="181625" y="141708"/>
                    <a:pt x="164136" y="159197"/>
                  </a:cubicBezTo>
                  <a:cubicBezTo>
                    <a:pt x="146648" y="176686"/>
                    <a:pt x="122928" y="186511"/>
                    <a:pt x="98195" y="186511"/>
                  </a:cubicBezTo>
                  <a:lnTo>
                    <a:pt x="93256" y="186511"/>
                  </a:lnTo>
                  <a:cubicBezTo>
                    <a:pt x="68523" y="186511"/>
                    <a:pt x="44803" y="176686"/>
                    <a:pt x="27314" y="159197"/>
                  </a:cubicBezTo>
                  <a:cubicBezTo>
                    <a:pt x="9825" y="141708"/>
                    <a:pt x="0" y="117988"/>
                    <a:pt x="0" y="93256"/>
                  </a:cubicBezTo>
                  <a:lnTo>
                    <a:pt x="0" y="93256"/>
                  </a:lnTo>
                  <a:cubicBezTo>
                    <a:pt x="0" y="68523"/>
                    <a:pt x="9825" y="44803"/>
                    <a:pt x="27314" y="27314"/>
                  </a:cubicBezTo>
                  <a:cubicBezTo>
                    <a:pt x="44803" y="9825"/>
                    <a:pt x="68523" y="0"/>
                    <a:pt x="93256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47625"/>
              <a:ext cx="191450" cy="2341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7259300" y="4434364"/>
            <a:ext cx="763683" cy="709136"/>
            <a:chOff x="0" y="0"/>
            <a:chExt cx="201135" cy="186768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01135" cy="186768"/>
            </a:xfrm>
            <a:custGeom>
              <a:avLst/>
              <a:gdLst/>
              <a:ahLst/>
              <a:cxnLst/>
              <a:rect r="r" b="b" t="t" l="l"/>
              <a:pathLst>
                <a:path h="186768" w="201135">
                  <a:moveTo>
                    <a:pt x="93384" y="0"/>
                  </a:moveTo>
                  <a:lnTo>
                    <a:pt x="107751" y="0"/>
                  </a:lnTo>
                  <a:cubicBezTo>
                    <a:pt x="132518" y="0"/>
                    <a:pt x="156270" y="9839"/>
                    <a:pt x="173783" y="27352"/>
                  </a:cubicBezTo>
                  <a:cubicBezTo>
                    <a:pt x="191296" y="44865"/>
                    <a:pt x="201135" y="68617"/>
                    <a:pt x="201135" y="93384"/>
                  </a:cubicBezTo>
                  <a:lnTo>
                    <a:pt x="201135" y="93384"/>
                  </a:lnTo>
                  <a:cubicBezTo>
                    <a:pt x="201135" y="118151"/>
                    <a:pt x="191296" y="141904"/>
                    <a:pt x="173783" y="159417"/>
                  </a:cubicBezTo>
                  <a:cubicBezTo>
                    <a:pt x="156270" y="176930"/>
                    <a:pt x="132518" y="186768"/>
                    <a:pt x="107751" y="186768"/>
                  </a:cubicBezTo>
                  <a:lnTo>
                    <a:pt x="93384" y="186768"/>
                  </a:lnTo>
                  <a:cubicBezTo>
                    <a:pt x="68617" y="186768"/>
                    <a:pt x="44865" y="176930"/>
                    <a:pt x="27352" y="159417"/>
                  </a:cubicBezTo>
                  <a:cubicBezTo>
                    <a:pt x="9839" y="141904"/>
                    <a:pt x="0" y="118151"/>
                    <a:pt x="0" y="93384"/>
                  </a:cubicBezTo>
                  <a:lnTo>
                    <a:pt x="0" y="93384"/>
                  </a:lnTo>
                  <a:cubicBezTo>
                    <a:pt x="0" y="68617"/>
                    <a:pt x="9839" y="44865"/>
                    <a:pt x="27352" y="27352"/>
                  </a:cubicBezTo>
                  <a:cubicBezTo>
                    <a:pt x="44865" y="9839"/>
                    <a:pt x="68617" y="0"/>
                    <a:pt x="93384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47625"/>
              <a:ext cx="201135" cy="2343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4629157" y="6564908"/>
            <a:ext cx="763683" cy="709136"/>
            <a:chOff x="0" y="0"/>
            <a:chExt cx="201135" cy="186768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01135" cy="186768"/>
            </a:xfrm>
            <a:custGeom>
              <a:avLst/>
              <a:gdLst/>
              <a:ahLst/>
              <a:cxnLst/>
              <a:rect r="r" b="b" t="t" l="l"/>
              <a:pathLst>
                <a:path h="186768" w="201135">
                  <a:moveTo>
                    <a:pt x="93384" y="0"/>
                  </a:moveTo>
                  <a:lnTo>
                    <a:pt x="107751" y="0"/>
                  </a:lnTo>
                  <a:cubicBezTo>
                    <a:pt x="132518" y="0"/>
                    <a:pt x="156270" y="9839"/>
                    <a:pt x="173783" y="27352"/>
                  </a:cubicBezTo>
                  <a:cubicBezTo>
                    <a:pt x="191296" y="44865"/>
                    <a:pt x="201135" y="68617"/>
                    <a:pt x="201135" y="93384"/>
                  </a:cubicBezTo>
                  <a:lnTo>
                    <a:pt x="201135" y="93384"/>
                  </a:lnTo>
                  <a:cubicBezTo>
                    <a:pt x="201135" y="118151"/>
                    <a:pt x="191296" y="141904"/>
                    <a:pt x="173783" y="159417"/>
                  </a:cubicBezTo>
                  <a:cubicBezTo>
                    <a:pt x="156270" y="176930"/>
                    <a:pt x="132518" y="186768"/>
                    <a:pt x="107751" y="186768"/>
                  </a:cubicBezTo>
                  <a:lnTo>
                    <a:pt x="93384" y="186768"/>
                  </a:lnTo>
                  <a:cubicBezTo>
                    <a:pt x="68617" y="186768"/>
                    <a:pt x="44865" y="176930"/>
                    <a:pt x="27352" y="159417"/>
                  </a:cubicBezTo>
                  <a:cubicBezTo>
                    <a:pt x="9839" y="141904"/>
                    <a:pt x="0" y="118151"/>
                    <a:pt x="0" y="93384"/>
                  </a:cubicBezTo>
                  <a:lnTo>
                    <a:pt x="0" y="93384"/>
                  </a:lnTo>
                  <a:cubicBezTo>
                    <a:pt x="0" y="68617"/>
                    <a:pt x="9839" y="44865"/>
                    <a:pt x="27352" y="27352"/>
                  </a:cubicBezTo>
                  <a:cubicBezTo>
                    <a:pt x="44865" y="9839"/>
                    <a:pt x="68617" y="0"/>
                    <a:pt x="93384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47625"/>
              <a:ext cx="201135" cy="2343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8395540">
            <a:off x="7225689" y="930899"/>
            <a:ext cx="14579375" cy="6587433"/>
          </a:xfrm>
          <a:custGeom>
            <a:avLst/>
            <a:gdLst/>
            <a:ahLst/>
            <a:cxnLst/>
            <a:rect r="r" b="b" t="t" l="l"/>
            <a:pathLst>
              <a:path h="6587433" w="14579375">
                <a:moveTo>
                  <a:pt x="0" y="0"/>
                </a:moveTo>
                <a:lnTo>
                  <a:pt x="14579375" y="0"/>
                </a:lnTo>
                <a:lnTo>
                  <a:pt x="14579375" y="6587433"/>
                </a:lnTo>
                <a:lnTo>
                  <a:pt x="0" y="65874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354" r="-15044" b="-1020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2856238" y="2856238"/>
            <a:ext cx="12043789" cy="6331314"/>
          </a:xfrm>
          <a:custGeom>
            <a:avLst/>
            <a:gdLst/>
            <a:ahLst/>
            <a:cxnLst/>
            <a:rect r="r" b="b" t="t" l="l"/>
            <a:pathLst>
              <a:path h="6331314" w="12043789">
                <a:moveTo>
                  <a:pt x="0" y="0"/>
                </a:moveTo>
                <a:lnTo>
                  <a:pt x="12043789" y="0"/>
                </a:lnTo>
                <a:lnTo>
                  <a:pt x="12043789" y="6331313"/>
                </a:lnTo>
                <a:lnTo>
                  <a:pt x="0" y="6331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-14692" t="-5535" r="-14692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56869" y="842659"/>
            <a:ext cx="7374262" cy="1182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55"/>
              </a:lnSpc>
            </a:pPr>
            <a:r>
              <a:rPr lang="en-US" sz="9408" spc="-78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PIE 2024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3902892" y="1762328"/>
            <a:ext cx="11467559" cy="8749650"/>
            <a:chOff x="0" y="0"/>
            <a:chExt cx="1322257" cy="100887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22257" cy="1008871"/>
            </a:xfrm>
            <a:custGeom>
              <a:avLst/>
              <a:gdLst/>
              <a:ahLst/>
              <a:cxnLst/>
              <a:rect r="r" b="b" t="t" l="l"/>
              <a:pathLst>
                <a:path h="1008871" w="1322257">
                  <a:moveTo>
                    <a:pt x="1322257" y="0"/>
                  </a:moveTo>
                  <a:lnTo>
                    <a:pt x="0" y="0"/>
                  </a:lnTo>
                  <a:lnTo>
                    <a:pt x="0" y="820911"/>
                  </a:lnTo>
                  <a:lnTo>
                    <a:pt x="157480" y="820911"/>
                  </a:lnTo>
                  <a:lnTo>
                    <a:pt x="157480" y="1008871"/>
                  </a:lnTo>
                  <a:lnTo>
                    <a:pt x="463550" y="820911"/>
                  </a:lnTo>
                  <a:lnTo>
                    <a:pt x="1322257" y="820911"/>
                  </a:lnTo>
                  <a:lnTo>
                    <a:pt x="1322257" y="0"/>
                  </a:lnTo>
                  <a:close/>
                </a:path>
              </a:pathLst>
            </a:custGeom>
            <a:solidFill>
              <a:srgbClr val="BFD1E1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322257" cy="856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4144750" y="1977331"/>
            <a:ext cx="11225701" cy="7182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3"/>
              </a:lnSpc>
            </a:pPr>
            <a:r>
              <a:rPr lang="en-US" sz="2402" spc="134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El año 2024, en el programa de integración escolar atiende un total de 67 estudiantes de pre kínder a octavo año básico, que presentan necesidades educativas especiales derivadas de: </a:t>
            </a:r>
          </a:p>
          <a:p>
            <a:pPr algn="l">
              <a:lnSpc>
                <a:spcPts val="3363"/>
              </a:lnSpc>
            </a:pPr>
          </a:p>
          <a:p>
            <a:pPr algn="just" marL="518761" indent="-259380" lvl="1">
              <a:lnSpc>
                <a:spcPts val="3363"/>
              </a:lnSpc>
              <a:buFont typeface="Arial"/>
              <a:buChar char="•"/>
            </a:pPr>
            <a:r>
              <a:rPr lang="en-US" sz="2402" spc="134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Discapacidad Intelectual</a:t>
            </a:r>
          </a:p>
          <a:p>
            <a:pPr algn="just" marL="518761" indent="-259380" lvl="1">
              <a:lnSpc>
                <a:spcPts val="3363"/>
              </a:lnSpc>
              <a:buFont typeface="Arial"/>
              <a:buChar char="•"/>
            </a:pPr>
            <a:r>
              <a:rPr lang="en-US" sz="2402" spc="134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Trastorno del espectro Autismo</a:t>
            </a:r>
          </a:p>
          <a:p>
            <a:pPr algn="just" marL="518761" indent="-259380" lvl="1">
              <a:lnSpc>
                <a:spcPts val="3363"/>
              </a:lnSpc>
              <a:buFont typeface="Arial"/>
              <a:buChar char="•"/>
            </a:pPr>
            <a:r>
              <a:rPr lang="en-US" sz="2402" spc="134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Trastorno generalizado del desarrollo</a:t>
            </a:r>
          </a:p>
          <a:p>
            <a:pPr algn="just" marL="518761" indent="-259380" lvl="1">
              <a:lnSpc>
                <a:spcPts val="3363"/>
              </a:lnSpc>
              <a:buFont typeface="Arial"/>
              <a:buChar char="•"/>
            </a:pPr>
            <a:r>
              <a:rPr lang="en-US" sz="2402" spc="134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Trastorno especifico del lenguaje</a:t>
            </a:r>
          </a:p>
          <a:p>
            <a:pPr algn="just" marL="518761" indent="-259380" lvl="1">
              <a:lnSpc>
                <a:spcPts val="3363"/>
              </a:lnSpc>
              <a:buFont typeface="Arial"/>
              <a:buChar char="•"/>
            </a:pPr>
            <a:r>
              <a:rPr lang="en-US" sz="2402" spc="134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Trastorno especifico del aprendizaje</a:t>
            </a:r>
          </a:p>
          <a:p>
            <a:pPr algn="just" marL="518761" indent="-259380" lvl="1">
              <a:lnSpc>
                <a:spcPts val="3363"/>
              </a:lnSpc>
              <a:buFont typeface="Arial"/>
              <a:buChar char="•"/>
            </a:pPr>
            <a:r>
              <a:rPr lang="en-US" sz="2402" spc="134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Trastorno por déficit atencional con y sin hiperactividad.</a:t>
            </a:r>
          </a:p>
          <a:p>
            <a:pPr algn="l">
              <a:lnSpc>
                <a:spcPts val="3363"/>
              </a:lnSpc>
            </a:pPr>
          </a:p>
          <a:p>
            <a:pPr algn="l">
              <a:lnSpc>
                <a:spcPts val="3363"/>
              </a:lnSpc>
            </a:pPr>
            <a:r>
              <a:rPr lang="en-US" sz="2402" spc="134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El programa de integración realiza sus intervenciones basándose en los programas de estudio de educación básica, abordando las asignaturas de lenguaje y comunicación y matemáticas principalmente. Además, el PIE forma parte del plan de mejoramiento educativo de nuestro establecimiento. </a:t>
            </a:r>
          </a:p>
          <a:p>
            <a:pPr algn="ctr">
              <a:lnSpc>
                <a:spcPts val="3923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>
            <a:alphaModFix amt="30000"/>
          </a:blip>
          <a:srcRect l="1309" t="0" r="2229" b="4419"/>
          <a:stretch>
            <a:fillRect/>
          </a:stretch>
        </p:blipFill>
        <p:spPr>
          <a:xfrm flipH="false" flipV="false" rot="0">
            <a:off x="135746" y="141887"/>
            <a:ext cx="17863407" cy="9989282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2076752" y="3556267"/>
            <a:ext cx="7636483" cy="475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97"/>
              </a:lnSpc>
              <a:spcBef>
                <a:spcPct val="0"/>
              </a:spcBef>
            </a:pPr>
            <a:r>
              <a:rPr lang="en-US" sz="1855" spc="103">
                <a:solidFill>
                  <a:srgbClr val="022033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Atención Pers</a:t>
            </a:r>
            <a:r>
              <a:rPr lang="en-US" sz="1855" spc="103">
                <a:solidFill>
                  <a:srgbClr val="022033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onalizada: </a:t>
            </a:r>
          </a:p>
          <a:p>
            <a:pPr algn="l">
              <a:lnSpc>
                <a:spcPts val="2597"/>
              </a:lnSpc>
              <a:spcBef>
                <a:spcPct val="0"/>
              </a:spcBef>
            </a:pPr>
            <a:r>
              <a:rPr lang="en-US" sz="1855" spc="103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Se trabaja dentro de la sala con apoyo de la educadora diferencial en aula regular, según lo estipulado en el decreto 170,para lo cual cuenta con 8 o 10 horas pedagógicas para cada curso, siendo su principal objetivo entregar los refuerzos necesarios en las asignaturas de lenguaje y matemáticas. </a:t>
            </a:r>
          </a:p>
          <a:p>
            <a:pPr algn="l">
              <a:lnSpc>
                <a:spcPts val="2597"/>
              </a:lnSpc>
              <a:spcBef>
                <a:spcPct val="0"/>
              </a:spcBef>
            </a:pPr>
            <a:r>
              <a:rPr lang="en-US" sz="1855" spc="103">
                <a:solidFill>
                  <a:srgbClr val="022033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Trabajo Colaborativo: </a:t>
            </a:r>
          </a:p>
          <a:p>
            <a:pPr algn="l">
              <a:lnSpc>
                <a:spcPts val="2597"/>
              </a:lnSpc>
              <a:spcBef>
                <a:spcPct val="0"/>
              </a:spcBef>
            </a:pPr>
            <a:r>
              <a:rPr lang="en-US" sz="1855" spc="103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Los docentes cuentan con horarios de trabajo para planificar, evaluar y preparar materiales en colaboración con PIE, el objetivo que las clases estén acordes a cada uno de los estudiantes y se tomen en cuenta sus necesidades educativas, tal como se señala en el decreto 170. </a:t>
            </a:r>
          </a:p>
          <a:p>
            <a:pPr algn="ctr">
              <a:lnSpc>
                <a:spcPts val="1905"/>
              </a:lnSpc>
              <a:spcBef>
                <a:spcPct val="0"/>
              </a:spcBef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-10800000">
            <a:off x="-202604" y="-22693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968484" y="745930"/>
            <a:ext cx="5676387" cy="2165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20"/>
              </a:lnSpc>
            </a:pPr>
            <a:r>
              <a:rPr lang="en-US" sz="8935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ACCIONES PIE 2024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6959212" y="8475430"/>
            <a:ext cx="971055" cy="934870"/>
            <a:chOff x="0" y="0"/>
            <a:chExt cx="255751" cy="24622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55751" cy="246221"/>
            </a:xfrm>
            <a:custGeom>
              <a:avLst/>
              <a:gdLst/>
              <a:ahLst/>
              <a:cxnLst/>
              <a:rect r="r" b="b" t="t" l="l"/>
              <a:pathLst>
                <a:path h="246221" w="255751">
                  <a:moveTo>
                    <a:pt x="123111" y="0"/>
                  </a:moveTo>
                  <a:lnTo>
                    <a:pt x="132641" y="0"/>
                  </a:lnTo>
                  <a:cubicBezTo>
                    <a:pt x="200633" y="0"/>
                    <a:pt x="255751" y="55118"/>
                    <a:pt x="255751" y="123111"/>
                  </a:cubicBezTo>
                  <a:lnTo>
                    <a:pt x="255751" y="123111"/>
                  </a:lnTo>
                  <a:cubicBezTo>
                    <a:pt x="255751" y="155761"/>
                    <a:pt x="242781" y="187075"/>
                    <a:pt x="219693" y="210163"/>
                  </a:cubicBezTo>
                  <a:cubicBezTo>
                    <a:pt x="196605" y="233251"/>
                    <a:pt x="165292" y="246221"/>
                    <a:pt x="132641" y="246221"/>
                  </a:cubicBezTo>
                  <a:lnTo>
                    <a:pt x="123111" y="246221"/>
                  </a:lnTo>
                  <a:cubicBezTo>
                    <a:pt x="55118" y="246221"/>
                    <a:pt x="0" y="191103"/>
                    <a:pt x="0" y="123111"/>
                  </a:cubicBezTo>
                  <a:lnTo>
                    <a:pt x="0" y="123111"/>
                  </a:lnTo>
                  <a:cubicBezTo>
                    <a:pt x="0" y="55118"/>
                    <a:pt x="55118" y="0"/>
                    <a:pt x="123111" y="0"/>
                  </a:cubicBezTo>
                  <a:close/>
                </a:path>
              </a:pathLst>
            </a:custGeom>
            <a:solidFill>
              <a:srgbClr val="BFD1E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55751" cy="2843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2053495" y="-2189241"/>
            <a:ext cx="4378481" cy="4378481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FD1E1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9713235" y="1350753"/>
            <a:ext cx="7420804" cy="6965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4"/>
              </a:lnSpc>
              <a:spcBef>
                <a:spcPct val="0"/>
              </a:spcBef>
            </a:pPr>
            <a:r>
              <a:rPr lang="en-US" sz="1896" spc="106">
                <a:solidFill>
                  <a:srgbClr val="022033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Recurs</a:t>
            </a:r>
            <a:r>
              <a:rPr lang="en-US" sz="1896" spc="106">
                <a:solidFill>
                  <a:srgbClr val="022033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os Humanos: </a:t>
            </a:r>
          </a:p>
          <a:p>
            <a:pPr algn="l">
              <a:lnSpc>
                <a:spcPts val="2654"/>
              </a:lnSpc>
              <a:spcBef>
                <a:spcPct val="0"/>
              </a:spcBef>
            </a:pPr>
            <a:r>
              <a:rPr lang="en-US" sz="1896" spc="106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El PIE durante el año 2024 Contó con cuatro educadoras diferenciales, un psicólogo, una fonoaudióloga, una trabajadora social y una asistente PIE. Todos con registro en el Ministerio de Educación, y/o con su debida autorización, dando apoyo a los cursos según corresponda a las necesidades educativas presentes. </a:t>
            </a:r>
          </a:p>
          <a:p>
            <a:pPr algn="l">
              <a:lnSpc>
                <a:spcPts val="2654"/>
              </a:lnSpc>
              <a:spcBef>
                <a:spcPct val="0"/>
              </a:spcBef>
            </a:pPr>
            <a:r>
              <a:rPr lang="en-US" sz="1896" spc="106">
                <a:solidFill>
                  <a:srgbClr val="022033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Reevaluación Estudiantes:</a:t>
            </a:r>
          </a:p>
          <a:p>
            <a:pPr algn="l">
              <a:lnSpc>
                <a:spcPts val="2654"/>
              </a:lnSpc>
              <a:spcBef>
                <a:spcPct val="0"/>
              </a:spcBef>
            </a:pPr>
            <a:r>
              <a:rPr lang="en-US" sz="1896" spc="106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 Se realizan el 100% de revaluaciones de los estudiantes que pertenecen al PIE, aplicándoles pruebas y test estandarizados para estudiantes chilenos. Además, se realizan las valoraciones de salud correspondientes (pediatra o neurólogo) para determinar egreso o continuidad de los estudiantes en PIE.</a:t>
            </a:r>
          </a:p>
          <a:p>
            <a:pPr algn="l">
              <a:lnSpc>
                <a:spcPts val="2654"/>
              </a:lnSpc>
              <a:spcBef>
                <a:spcPct val="0"/>
              </a:spcBef>
            </a:pPr>
            <a:r>
              <a:rPr lang="en-US" sz="1896" spc="106">
                <a:solidFill>
                  <a:srgbClr val="022033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Socialización de Avances:</a:t>
            </a:r>
          </a:p>
          <a:p>
            <a:pPr algn="l">
              <a:lnSpc>
                <a:spcPts val="2654"/>
              </a:lnSpc>
              <a:spcBef>
                <a:spcPct val="0"/>
              </a:spcBef>
            </a:pPr>
            <a:r>
              <a:rPr lang="en-US" sz="1896" spc="106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Se realiza con docentes sobre los avances y cumplimiento de metas de los estudiantes del PIE en consejos de profesores, además se dan a conocer los nuevos decretos vigentes en educación especial y sus respectivas modificaciones. </a:t>
            </a:r>
          </a:p>
          <a:p>
            <a:pPr algn="ctr">
              <a:lnSpc>
                <a:spcPts val="2654"/>
              </a:lnSpc>
              <a:spcBef>
                <a:spcPct val="0"/>
              </a:spcBef>
            </a:pP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>
            <a:alphaModFix amt="26000"/>
          </a:blip>
          <a:srcRect l="14227" t="0" r="14227" b="0"/>
          <a:stretch>
            <a:fillRect/>
          </a:stretch>
        </p:blipFill>
        <p:spPr>
          <a:xfrm flipH="false" flipV="false" rot="5400000">
            <a:off x="-2254048" y="2407073"/>
            <a:ext cx="22796097" cy="17981950"/>
          </a:xfrm>
          <a:prstGeom prst="rect">
            <a:avLst/>
          </a:prstGeom>
        </p:spPr>
      </p:pic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4558278" y="2556792"/>
          <a:ext cx="8621234" cy="6896100"/>
        </p:xfrm>
        <a:graphic>
          <a:graphicData uri="http://schemas.openxmlformats.org/drawingml/2006/table">
            <a:tbl>
              <a:tblPr/>
              <a:tblGrid>
                <a:gridCol w="5639327"/>
                <a:gridCol w="2981907"/>
              </a:tblGrid>
              <a:tr h="113032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DIAGNÓSTICO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8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ESTUDIANTES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80"/>
                    </a:solidFill>
                  </a:tcPr>
                </a:tc>
              </a:tr>
              <a:tr h="87913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Discapacidad Intelectual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5D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1E1"/>
                    </a:solidFill>
                  </a:tcPr>
                </a:tc>
              </a:tr>
              <a:tr h="123307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Trastorno por Déficit Atencional con o sin Hiperactividad  (TDA/H)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5D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1E1"/>
                    </a:solidFill>
                  </a:tcPr>
                </a:tc>
              </a:tr>
              <a:tr h="87913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Trastorno del Espectro Autista (TEA)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5D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1E1"/>
                    </a:solidFill>
                  </a:tcPr>
                </a:tc>
              </a:tr>
              <a:tr h="87913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Trastorno Específico del Lenguaje (TEL)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5D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26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1E1"/>
                    </a:solidFill>
                  </a:tcPr>
                </a:tc>
              </a:tr>
              <a:tr h="87913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Dificultades Específicas del Aprendizaje (DEA)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B5D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09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1E1"/>
                    </a:solidFill>
                  </a:tcPr>
                </a:tc>
              </a:tr>
              <a:tr h="101614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TOTAL DE ESTUDIANTES PIE 2024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79C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67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79C1"/>
                    </a:solidFill>
                  </a:tcPr>
                </a:tc>
              </a:tr>
            </a:tbl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0">
            <a:off x="12418034" y="5143500"/>
            <a:ext cx="6705756" cy="5029317"/>
          </a:xfrm>
          <a:custGeom>
            <a:avLst/>
            <a:gdLst/>
            <a:ahLst/>
            <a:cxnLst/>
            <a:rect r="r" b="b" t="t" l="l"/>
            <a:pathLst>
              <a:path h="5029317" w="6705756">
                <a:moveTo>
                  <a:pt x="0" y="0"/>
                </a:moveTo>
                <a:lnTo>
                  <a:pt x="6705756" y="0"/>
                </a:lnTo>
                <a:lnTo>
                  <a:pt x="6705756" y="5029317"/>
                </a:lnTo>
                <a:lnTo>
                  <a:pt x="0" y="50293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558278" y="865221"/>
            <a:ext cx="9171443" cy="1460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10"/>
              </a:lnSpc>
            </a:pPr>
            <a:r>
              <a:rPr lang="en-US" b="true" sz="5990">
                <a:solidFill>
                  <a:srgbClr val="022033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CANTIDAD DE ALUMNOS POR DIAGNÓSTICO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52379" y="8657584"/>
            <a:ext cx="668880" cy="827393"/>
            <a:chOff x="0" y="0"/>
            <a:chExt cx="176166" cy="2179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4261147" y="2014939"/>
            <a:ext cx="7737728" cy="6764290"/>
            <a:chOff x="0" y="0"/>
            <a:chExt cx="2037920" cy="178154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37920" cy="1781541"/>
            </a:xfrm>
            <a:custGeom>
              <a:avLst/>
              <a:gdLst/>
              <a:ahLst/>
              <a:cxnLst/>
              <a:rect r="r" b="b" t="t" l="l"/>
              <a:pathLst>
                <a:path h="1781541" w="2037920">
                  <a:moveTo>
                    <a:pt x="35019" y="0"/>
                  </a:moveTo>
                  <a:lnTo>
                    <a:pt x="2002901" y="0"/>
                  </a:lnTo>
                  <a:cubicBezTo>
                    <a:pt x="2022241" y="0"/>
                    <a:pt x="2037920" y="15679"/>
                    <a:pt x="2037920" y="35019"/>
                  </a:cubicBezTo>
                  <a:lnTo>
                    <a:pt x="2037920" y="1746522"/>
                  </a:lnTo>
                  <a:cubicBezTo>
                    <a:pt x="2037920" y="1765863"/>
                    <a:pt x="2022241" y="1781541"/>
                    <a:pt x="2002901" y="1781541"/>
                  </a:cubicBezTo>
                  <a:lnTo>
                    <a:pt x="35019" y="1781541"/>
                  </a:lnTo>
                  <a:cubicBezTo>
                    <a:pt x="15679" y="1781541"/>
                    <a:pt x="0" y="1765863"/>
                    <a:pt x="0" y="1746522"/>
                  </a:cubicBezTo>
                  <a:lnTo>
                    <a:pt x="0" y="35019"/>
                  </a:lnTo>
                  <a:cubicBezTo>
                    <a:pt x="0" y="15679"/>
                    <a:pt x="15679" y="0"/>
                    <a:pt x="35019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037920" cy="18196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226035" y="7632941"/>
            <a:ext cx="668880" cy="827393"/>
            <a:chOff x="0" y="0"/>
            <a:chExt cx="176166" cy="21791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2245570" y="8657584"/>
            <a:ext cx="668880" cy="827393"/>
            <a:chOff x="0" y="0"/>
            <a:chExt cx="176166" cy="21791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828544" y="2014939"/>
            <a:ext cx="7431374" cy="844882"/>
            <a:chOff x="0" y="0"/>
            <a:chExt cx="1957234" cy="2225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957234" cy="222520"/>
            </a:xfrm>
            <a:custGeom>
              <a:avLst/>
              <a:gdLst/>
              <a:ahLst/>
              <a:cxnLst/>
              <a:rect r="r" b="b" t="t" l="l"/>
              <a:pathLst>
                <a:path h="222520" w="1957234">
                  <a:moveTo>
                    <a:pt x="53131" y="0"/>
                  </a:moveTo>
                  <a:lnTo>
                    <a:pt x="1904103" y="0"/>
                  </a:lnTo>
                  <a:cubicBezTo>
                    <a:pt x="1918195" y="0"/>
                    <a:pt x="1931709" y="5598"/>
                    <a:pt x="1941673" y="15562"/>
                  </a:cubicBezTo>
                  <a:cubicBezTo>
                    <a:pt x="1951637" y="25526"/>
                    <a:pt x="1957234" y="39040"/>
                    <a:pt x="1957234" y="53131"/>
                  </a:cubicBezTo>
                  <a:lnTo>
                    <a:pt x="1957234" y="169389"/>
                  </a:lnTo>
                  <a:cubicBezTo>
                    <a:pt x="1957234" y="198733"/>
                    <a:pt x="1933447" y="222520"/>
                    <a:pt x="1904103" y="222520"/>
                  </a:cubicBezTo>
                  <a:lnTo>
                    <a:pt x="53131" y="222520"/>
                  </a:lnTo>
                  <a:cubicBezTo>
                    <a:pt x="23788" y="222520"/>
                    <a:pt x="0" y="198733"/>
                    <a:pt x="0" y="169389"/>
                  </a:cubicBezTo>
                  <a:lnTo>
                    <a:pt x="0" y="53131"/>
                  </a:lnTo>
                  <a:cubicBezTo>
                    <a:pt x="0" y="23788"/>
                    <a:pt x="23788" y="0"/>
                    <a:pt x="53131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957234" cy="260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4828544" y="5389129"/>
            <a:ext cx="7431374" cy="844882"/>
            <a:chOff x="0" y="0"/>
            <a:chExt cx="1957234" cy="22252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957234" cy="222520"/>
            </a:xfrm>
            <a:custGeom>
              <a:avLst/>
              <a:gdLst/>
              <a:ahLst/>
              <a:cxnLst/>
              <a:rect r="r" b="b" t="t" l="l"/>
              <a:pathLst>
                <a:path h="222520" w="1957234">
                  <a:moveTo>
                    <a:pt x="53131" y="0"/>
                  </a:moveTo>
                  <a:lnTo>
                    <a:pt x="1904103" y="0"/>
                  </a:lnTo>
                  <a:cubicBezTo>
                    <a:pt x="1918195" y="0"/>
                    <a:pt x="1931709" y="5598"/>
                    <a:pt x="1941673" y="15562"/>
                  </a:cubicBezTo>
                  <a:cubicBezTo>
                    <a:pt x="1951637" y="25526"/>
                    <a:pt x="1957234" y="39040"/>
                    <a:pt x="1957234" y="53131"/>
                  </a:cubicBezTo>
                  <a:lnTo>
                    <a:pt x="1957234" y="169389"/>
                  </a:lnTo>
                  <a:cubicBezTo>
                    <a:pt x="1957234" y="198733"/>
                    <a:pt x="1933447" y="222520"/>
                    <a:pt x="1904103" y="222520"/>
                  </a:cubicBezTo>
                  <a:lnTo>
                    <a:pt x="53131" y="222520"/>
                  </a:lnTo>
                  <a:cubicBezTo>
                    <a:pt x="23788" y="222520"/>
                    <a:pt x="0" y="198733"/>
                    <a:pt x="0" y="169389"/>
                  </a:cubicBezTo>
                  <a:lnTo>
                    <a:pt x="0" y="53131"/>
                  </a:lnTo>
                  <a:cubicBezTo>
                    <a:pt x="0" y="23788"/>
                    <a:pt x="23788" y="0"/>
                    <a:pt x="53131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1957234" cy="260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4261147" y="8779229"/>
            <a:ext cx="8044081" cy="844882"/>
            <a:chOff x="0" y="0"/>
            <a:chExt cx="2118606" cy="2225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118606" cy="222520"/>
            </a:xfrm>
            <a:custGeom>
              <a:avLst/>
              <a:gdLst/>
              <a:ahLst/>
              <a:cxnLst/>
              <a:rect r="r" b="b" t="t" l="l"/>
              <a:pathLst>
                <a:path h="222520" w="2118606">
                  <a:moveTo>
                    <a:pt x="49084" y="0"/>
                  </a:moveTo>
                  <a:lnTo>
                    <a:pt x="2069522" y="0"/>
                  </a:lnTo>
                  <a:cubicBezTo>
                    <a:pt x="2096630" y="0"/>
                    <a:pt x="2118606" y="21976"/>
                    <a:pt x="2118606" y="49084"/>
                  </a:cubicBezTo>
                  <a:lnTo>
                    <a:pt x="2118606" y="173436"/>
                  </a:lnTo>
                  <a:cubicBezTo>
                    <a:pt x="2118606" y="200544"/>
                    <a:pt x="2096630" y="222520"/>
                    <a:pt x="2069522" y="222520"/>
                  </a:cubicBezTo>
                  <a:lnTo>
                    <a:pt x="49084" y="222520"/>
                  </a:lnTo>
                  <a:cubicBezTo>
                    <a:pt x="21976" y="222520"/>
                    <a:pt x="0" y="200544"/>
                    <a:pt x="0" y="173436"/>
                  </a:cubicBezTo>
                  <a:lnTo>
                    <a:pt x="0" y="49084"/>
                  </a:lnTo>
                  <a:cubicBezTo>
                    <a:pt x="0" y="21976"/>
                    <a:pt x="21976" y="0"/>
                    <a:pt x="49084" y="0"/>
                  </a:cubicBezTo>
                  <a:close/>
                </a:path>
              </a:pathLst>
            </a:custGeom>
            <a:solidFill>
              <a:srgbClr val="568AB9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2118606" cy="260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aphicFrame>
        <p:nvGraphicFramePr>
          <p:cNvPr name="Table 23" id="23"/>
          <p:cNvGraphicFramePr>
            <a:graphicFrameLocks noGrp="true"/>
          </p:cNvGraphicFramePr>
          <p:nvPr/>
        </p:nvGraphicFramePr>
        <p:xfrm>
          <a:off x="4735086" y="2034971"/>
          <a:ext cx="7524832" cy="6748379"/>
        </p:xfrm>
        <a:graphic>
          <a:graphicData uri="http://schemas.openxmlformats.org/drawingml/2006/table">
            <a:tbl>
              <a:tblPr/>
              <a:tblGrid>
                <a:gridCol w="4151347"/>
                <a:gridCol w="3373484"/>
              </a:tblGrid>
              <a:tr h="86211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INGRESOS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80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Saldo 2023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61.018.908.-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432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Enero a Diciembre 2024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110.152.770.-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80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TOTAL INGRESOS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171.171.678.-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211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EGRESOS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249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Adquisiciones e Inversiones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19.735.830.-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80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Gastos Remuneraciones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106.182.792.-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591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TOTAL EGRESOS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125.918.622.-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24" id="24"/>
          <p:cNvSpPr/>
          <p:nvPr/>
        </p:nvSpPr>
        <p:spPr>
          <a:xfrm flipH="false" flipV="false" rot="0">
            <a:off x="1028700" y="2034971"/>
            <a:ext cx="2207925" cy="3168659"/>
          </a:xfrm>
          <a:custGeom>
            <a:avLst/>
            <a:gdLst/>
            <a:ahLst/>
            <a:cxnLst/>
            <a:rect r="r" b="b" t="t" l="l"/>
            <a:pathLst>
              <a:path h="3168659" w="2207925">
                <a:moveTo>
                  <a:pt x="0" y="0"/>
                </a:moveTo>
                <a:lnTo>
                  <a:pt x="2207925" y="0"/>
                </a:lnTo>
                <a:lnTo>
                  <a:pt x="2207925" y="3168660"/>
                </a:lnTo>
                <a:lnTo>
                  <a:pt x="0" y="3168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12228635" y="7632941"/>
            <a:ext cx="668880" cy="827393"/>
            <a:chOff x="0" y="0"/>
            <a:chExt cx="176166" cy="217914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2866232" y="4032997"/>
            <a:ext cx="668880" cy="827393"/>
            <a:chOff x="0" y="0"/>
            <a:chExt cx="176166" cy="217914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2419622" y="4789934"/>
            <a:ext cx="668880" cy="827393"/>
            <a:chOff x="0" y="0"/>
            <a:chExt cx="176166" cy="217914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2866232" y="6805548"/>
            <a:ext cx="668880" cy="827393"/>
            <a:chOff x="0" y="0"/>
            <a:chExt cx="176166" cy="217914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2531792" y="5820314"/>
            <a:ext cx="668880" cy="827393"/>
            <a:chOff x="0" y="0"/>
            <a:chExt cx="176166" cy="217914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12419622" y="3205605"/>
            <a:ext cx="668880" cy="827393"/>
            <a:chOff x="0" y="0"/>
            <a:chExt cx="176166" cy="217914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2378969" y="7455579"/>
            <a:ext cx="668880" cy="827393"/>
            <a:chOff x="0" y="0"/>
            <a:chExt cx="176166" cy="217914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2378969" y="8460334"/>
            <a:ext cx="668880" cy="827393"/>
            <a:chOff x="0" y="0"/>
            <a:chExt cx="176166" cy="217914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48" id="48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1476048" y="8460334"/>
            <a:ext cx="668880" cy="827393"/>
            <a:chOff x="0" y="0"/>
            <a:chExt cx="176166" cy="217914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52" id="52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>
            <a:alphaModFix amt="62000"/>
          </a:blip>
          <a:srcRect l="37693" t="0" r="35970" b="0"/>
          <a:stretch>
            <a:fillRect/>
          </a:stretch>
        </p:blipFill>
        <p:spPr>
          <a:xfrm flipH="false" flipV="false" rot="0">
            <a:off x="13535112" y="0"/>
            <a:ext cx="4752888" cy="10287000"/>
          </a:xfrm>
          <a:prstGeom prst="rect">
            <a:avLst/>
          </a:prstGeom>
        </p:spPr>
      </p:pic>
      <p:sp>
        <p:nvSpPr>
          <p:cNvPr name="TextBox 53" id="53"/>
          <p:cNvSpPr txBox="true"/>
          <p:nvPr/>
        </p:nvSpPr>
        <p:spPr>
          <a:xfrm rot="0">
            <a:off x="1810488" y="1133475"/>
            <a:ext cx="12810226" cy="517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2"/>
              </a:lnSpc>
            </a:pPr>
            <a:r>
              <a:rPr lang="en-US" sz="410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INGRESO Y EGRESO SUBVENCION PIE 2024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3371699" y="8983230"/>
            <a:ext cx="9382363" cy="389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b="true" sz="2300" i="true">
                <a:solidFill>
                  <a:srgbClr val="022033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INGRESOS MENOS EGRESOS         45.253.056.-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</p:timing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>
            <a:alphaModFix amt="52000"/>
          </a:blip>
          <a:srcRect l="0" t="0" r="0" b="0"/>
          <a:stretch>
            <a:fillRect/>
          </a:stretch>
        </p:blipFill>
        <p:spPr>
          <a:xfrm flipH="false" flipV="false" rot="0">
            <a:off x="446047" y="185667"/>
            <a:ext cx="17117946" cy="9757229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711560" y="2709293"/>
            <a:ext cx="5665295" cy="2090801"/>
            <a:chOff x="0" y="0"/>
            <a:chExt cx="1492094" cy="5506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92094" cy="550664"/>
            </a:xfrm>
            <a:custGeom>
              <a:avLst/>
              <a:gdLst/>
              <a:ahLst/>
              <a:cxnLst/>
              <a:rect r="r" b="b" t="t" l="l"/>
              <a:pathLst>
                <a:path h="550664" w="1492094">
                  <a:moveTo>
                    <a:pt x="47829" y="0"/>
                  </a:moveTo>
                  <a:lnTo>
                    <a:pt x="1444265" y="0"/>
                  </a:lnTo>
                  <a:cubicBezTo>
                    <a:pt x="1456950" y="0"/>
                    <a:pt x="1469116" y="5039"/>
                    <a:pt x="1478085" y="14009"/>
                  </a:cubicBezTo>
                  <a:cubicBezTo>
                    <a:pt x="1487055" y="22979"/>
                    <a:pt x="1492094" y="35144"/>
                    <a:pt x="1492094" y="47829"/>
                  </a:cubicBezTo>
                  <a:lnTo>
                    <a:pt x="1492094" y="502834"/>
                  </a:lnTo>
                  <a:cubicBezTo>
                    <a:pt x="1492094" y="515519"/>
                    <a:pt x="1487055" y="527685"/>
                    <a:pt x="1478085" y="536655"/>
                  </a:cubicBezTo>
                  <a:cubicBezTo>
                    <a:pt x="1469116" y="545624"/>
                    <a:pt x="1456950" y="550664"/>
                    <a:pt x="1444265" y="550664"/>
                  </a:cubicBezTo>
                  <a:lnTo>
                    <a:pt x="47829" y="550664"/>
                  </a:lnTo>
                  <a:cubicBezTo>
                    <a:pt x="35144" y="550664"/>
                    <a:pt x="22979" y="545624"/>
                    <a:pt x="14009" y="536655"/>
                  </a:cubicBezTo>
                  <a:cubicBezTo>
                    <a:pt x="5039" y="527685"/>
                    <a:pt x="0" y="515519"/>
                    <a:pt x="0" y="502834"/>
                  </a:cubicBezTo>
                  <a:lnTo>
                    <a:pt x="0" y="47829"/>
                  </a:lnTo>
                  <a:cubicBezTo>
                    <a:pt x="0" y="35144"/>
                    <a:pt x="5039" y="22979"/>
                    <a:pt x="14009" y="14009"/>
                  </a:cubicBezTo>
                  <a:cubicBezTo>
                    <a:pt x="22979" y="5039"/>
                    <a:pt x="35144" y="0"/>
                    <a:pt x="47829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492094" cy="588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204873" y="2709293"/>
            <a:ext cx="5218033" cy="2090801"/>
            <a:chOff x="0" y="0"/>
            <a:chExt cx="1374297" cy="55066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74297" cy="550664"/>
            </a:xfrm>
            <a:custGeom>
              <a:avLst/>
              <a:gdLst/>
              <a:ahLst/>
              <a:cxnLst/>
              <a:rect r="r" b="b" t="t" l="l"/>
              <a:pathLst>
                <a:path h="550664" w="1374297">
                  <a:moveTo>
                    <a:pt x="51929" y="0"/>
                  </a:moveTo>
                  <a:lnTo>
                    <a:pt x="1322368" y="0"/>
                  </a:lnTo>
                  <a:cubicBezTo>
                    <a:pt x="1351047" y="0"/>
                    <a:pt x="1374297" y="23249"/>
                    <a:pt x="1374297" y="51929"/>
                  </a:cubicBezTo>
                  <a:lnTo>
                    <a:pt x="1374297" y="498735"/>
                  </a:lnTo>
                  <a:cubicBezTo>
                    <a:pt x="1374297" y="527414"/>
                    <a:pt x="1351047" y="550664"/>
                    <a:pt x="1322368" y="550664"/>
                  </a:cubicBezTo>
                  <a:lnTo>
                    <a:pt x="51929" y="550664"/>
                  </a:lnTo>
                  <a:cubicBezTo>
                    <a:pt x="23249" y="550664"/>
                    <a:pt x="0" y="527414"/>
                    <a:pt x="0" y="498735"/>
                  </a:cubicBezTo>
                  <a:lnTo>
                    <a:pt x="0" y="51929"/>
                  </a:lnTo>
                  <a:cubicBezTo>
                    <a:pt x="0" y="23249"/>
                    <a:pt x="23249" y="0"/>
                    <a:pt x="51929" y="0"/>
                  </a:cubicBezTo>
                  <a:close/>
                </a:path>
              </a:pathLst>
            </a:custGeom>
            <a:solidFill>
              <a:srgbClr val="BFD1E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374297" cy="588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711560" y="6170269"/>
            <a:ext cx="5587195" cy="2443964"/>
            <a:chOff x="0" y="0"/>
            <a:chExt cx="1471525" cy="64367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71525" cy="643678"/>
            </a:xfrm>
            <a:custGeom>
              <a:avLst/>
              <a:gdLst/>
              <a:ahLst/>
              <a:cxnLst/>
              <a:rect r="r" b="b" t="t" l="l"/>
              <a:pathLst>
                <a:path h="643678" w="1471525">
                  <a:moveTo>
                    <a:pt x="48498" y="0"/>
                  </a:moveTo>
                  <a:lnTo>
                    <a:pt x="1423027" y="0"/>
                  </a:lnTo>
                  <a:cubicBezTo>
                    <a:pt x="1435889" y="0"/>
                    <a:pt x="1448225" y="5110"/>
                    <a:pt x="1457320" y="14205"/>
                  </a:cubicBezTo>
                  <a:cubicBezTo>
                    <a:pt x="1466415" y="23300"/>
                    <a:pt x="1471525" y="35635"/>
                    <a:pt x="1471525" y="48498"/>
                  </a:cubicBezTo>
                  <a:lnTo>
                    <a:pt x="1471525" y="595180"/>
                  </a:lnTo>
                  <a:cubicBezTo>
                    <a:pt x="1471525" y="621965"/>
                    <a:pt x="1449811" y="643678"/>
                    <a:pt x="1423027" y="643678"/>
                  </a:cubicBezTo>
                  <a:lnTo>
                    <a:pt x="48498" y="643678"/>
                  </a:lnTo>
                  <a:cubicBezTo>
                    <a:pt x="35635" y="643678"/>
                    <a:pt x="23300" y="638568"/>
                    <a:pt x="14205" y="629473"/>
                  </a:cubicBezTo>
                  <a:cubicBezTo>
                    <a:pt x="5110" y="620378"/>
                    <a:pt x="0" y="608042"/>
                    <a:pt x="0" y="595180"/>
                  </a:cubicBezTo>
                  <a:lnTo>
                    <a:pt x="0" y="48498"/>
                  </a:lnTo>
                  <a:cubicBezTo>
                    <a:pt x="0" y="35635"/>
                    <a:pt x="5110" y="23300"/>
                    <a:pt x="14205" y="14205"/>
                  </a:cubicBezTo>
                  <a:cubicBezTo>
                    <a:pt x="23300" y="5110"/>
                    <a:pt x="35635" y="0"/>
                    <a:pt x="48498" y="0"/>
                  </a:cubicBezTo>
                  <a:close/>
                </a:path>
              </a:pathLst>
            </a:custGeom>
            <a:solidFill>
              <a:srgbClr val="568AB9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471525" cy="6817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204873" y="6170269"/>
            <a:ext cx="5218033" cy="2443964"/>
            <a:chOff x="0" y="0"/>
            <a:chExt cx="1374297" cy="64367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74297" cy="643678"/>
            </a:xfrm>
            <a:custGeom>
              <a:avLst/>
              <a:gdLst/>
              <a:ahLst/>
              <a:cxnLst/>
              <a:rect r="r" b="b" t="t" l="l"/>
              <a:pathLst>
                <a:path h="643678" w="1374297">
                  <a:moveTo>
                    <a:pt x="51929" y="0"/>
                  </a:moveTo>
                  <a:lnTo>
                    <a:pt x="1322368" y="0"/>
                  </a:lnTo>
                  <a:cubicBezTo>
                    <a:pt x="1351047" y="0"/>
                    <a:pt x="1374297" y="23249"/>
                    <a:pt x="1374297" y="51929"/>
                  </a:cubicBezTo>
                  <a:lnTo>
                    <a:pt x="1374297" y="591749"/>
                  </a:lnTo>
                  <a:cubicBezTo>
                    <a:pt x="1374297" y="620428"/>
                    <a:pt x="1351047" y="643678"/>
                    <a:pt x="1322368" y="643678"/>
                  </a:cubicBezTo>
                  <a:lnTo>
                    <a:pt x="51929" y="643678"/>
                  </a:lnTo>
                  <a:cubicBezTo>
                    <a:pt x="23249" y="643678"/>
                    <a:pt x="0" y="620428"/>
                    <a:pt x="0" y="591749"/>
                  </a:cubicBezTo>
                  <a:lnTo>
                    <a:pt x="0" y="51929"/>
                  </a:lnTo>
                  <a:cubicBezTo>
                    <a:pt x="0" y="23249"/>
                    <a:pt x="23249" y="0"/>
                    <a:pt x="51929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374297" cy="6817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7425940" y="3272856"/>
            <a:ext cx="3158159" cy="4532368"/>
          </a:xfrm>
          <a:custGeom>
            <a:avLst/>
            <a:gdLst/>
            <a:ahLst/>
            <a:cxnLst/>
            <a:rect r="r" b="b" t="t" l="l"/>
            <a:pathLst>
              <a:path h="4532368" w="3158159">
                <a:moveTo>
                  <a:pt x="0" y="0"/>
                </a:moveTo>
                <a:lnTo>
                  <a:pt x="3158160" y="0"/>
                </a:lnTo>
                <a:lnTo>
                  <a:pt x="3158160" y="4532369"/>
                </a:lnTo>
                <a:lnTo>
                  <a:pt x="0" y="45323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711560" y="879580"/>
            <a:ext cx="14864881" cy="743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36"/>
              </a:lnSpc>
            </a:pPr>
            <a:r>
              <a:rPr lang="en-US" sz="5909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INTERVENCION PSICOLÓGICA 2024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830798" y="2823229"/>
            <a:ext cx="5348718" cy="1681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90"/>
              </a:lnSpc>
              <a:spcBef>
                <a:spcPct val="0"/>
              </a:spcBef>
            </a:pPr>
            <a:r>
              <a:rPr lang="en-US" sz="1636" spc="91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Debid</a:t>
            </a:r>
            <a:r>
              <a:rPr lang="en-US" sz="1636" spc="91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o al aumento de denuncias por abuso sexual en establecimientos en nuestro país, se decidió comenzar a utilizar como medida, la evaluación psicológica como proceso previo a la incorporación de nuevo personal, ya sea docente y/o asistentes de la educación.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772798" y="6179510"/>
            <a:ext cx="4938790" cy="237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89"/>
              </a:lnSpc>
              <a:spcBef>
                <a:spcPct val="0"/>
              </a:spcBef>
            </a:pPr>
            <a:r>
              <a:rPr lang="en-US" sz="1921" spc="107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Dentr</a:t>
            </a:r>
            <a:r>
              <a:rPr lang="en-US" sz="1921" spc="107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o del quehacer educativo, es pertinente para ir mejorando continuamente, mantener espacios de reflexión que permitan el autoanálisis y la adquisición de nuevas herramientas. </a:t>
            </a:r>
          </a:p>
          <a:p>
            <a:pPr algn="ctr">
              <a:lnSpc>
                <a:spcPts val="2689"/>
              </a:lnSpc>
              <a:spcBef>
                <a:spcPct val="0"/>
              </a:spcBef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1356885" y="2813704"/>
            <a:ext cx="4914010" cy="1917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8"/>
              </a:lnSpc>
              <a:spcBef>
                <a:spcPct val="0"/>
              </a:spcBef>
            </a:pPr>
            <a:r>
              <a:rPr lang="en-US" sz="1570" spc="87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La atención psicológica individual comienza con la derivación que realiza el/la profesor/a jefe, profesor/a de asignatura, equipo directivo o el propio especialista, lo primero que se hace es citar al apoderado para informarle y solicitar su autorización para una posible intervención.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386442" y="6236376"/>
            <a:ext cx="5036464" cy="2506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38"/>
              </a:lnSpc>
              <a:spcBef>
                <a:spcPct val="0"/>
              </a:spcBef>
            </a:pPr>
            <a:r>
              <a:rPr lang="en-US" sz="2027" spc="113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Para pesquisar a los/as niños/as que requieren atención de PIE, se debe realizar una evaluación individualizada de sus necesidades, mediante la aplicación de diversos instrumentos psicológicos. </a:t>
            </a:r>
          </a:p>
          <a:p>
            <a:pPr algn="ctr">
              <a:lnSpc>
                <a:spcPts val="2838"/>
              </a:lnSpc>
              <a:spcBef>
                <a:spcPct val="0"/>
              </a:spcBef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1629097" y="2273955"/>
            <a:ext cx="4658438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spc="151">
                <a:solidFill>
                  <a:srgbClr val="022033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ATENCIÓN INDIVIDUAL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786892" y="5695250"/>
            <a:ext cx="6235565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spc="151">
                <a:solidFill>
                  <a:srgbClr val="022033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AT. NECESIDADES EDUC. ESPECIALES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81063" y="2306445"/>
            <a:ext cx="6448188" cy="545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spc="156">
                <a:solidFill>
                  <a:srgbClr val="022033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SELECCIÓN DE PERSONAL</a:t>
            </a:r>
          </a:p>
          <a:p>
            <a:pPr algn="ctr">
              <a:lnSpc>
                <a:spcPts val="245"/>
              </a:lnSpc>
              <a:spcBef>
                <a:spcPct val="0"/>
              </a:spcBef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1772798" y="5695250"/>
            <a:ext cx="5217467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spc="151">
                <a:solidFill>
                  <a:srgbClr val="022033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TALLERES PRÁCTICOS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574110"/>
            <a:ext cx="525271" cy="576161"/>
            <a:chOff x="0" y="0"/>
            <a:chExt cx="138343" cy="1517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8343" cy="151746"/>
            </a:xfrm>
            <a:custGeom>
              <a:avLst/>
              <a:gdLst/>
              <a:ahLst/>
              <a:cxnLst/>
              <a:rect r="r" b="b" t="t" l="l"/>
              <a:pathLst>
                <a:path h="151746" w="138343">
                  <a:moveTo>
                    <a:pt x="69171" y="0"/>
                  </a:moveTo>
                  <a:lnTo>
                    <a:pt x="69171" y="0"/>
                  </a:lnTo>
                  <a:cubicBezTo>
                    <a:pt x="87517" y="0"/>
                    <a:pt x="105111" y="7288"/>
                    <a:pt x="118083" y="20260"/>
                  </a:cubicBezTo>
                  <a:cubicBezTo>
                    <a:pt x="131055" y="33232"/>
                    <a:pt x="138343" y="50826"/>
                    <a:pt x="138343" y="69171"/>
                  </a:cubicBezTo>
                  <a:lnTo>
                    <a:pt x="138343" y="82575"/>
                  </a:lnTo>
                  <a:cubicBezTo>
                    <a:pt x="138343" y="100920"/>
                    <a:pt x="131055" y="118514"/>
                    <a:pt x="118083" y="131486"/>
                  </a:cubicBezTo>
                  <a:cubicBezTo>
                    <a:pt x="105111" y="144458"/>
                    <a:pt x="87517" y="151746"/>
                    <a:pt x="69171" y="151746"/>
                  </a:cubicBezTo>
                  <a:lnTo>
                    <a:pt x="69171" y="151746"/>
                  </a:lnTo>
                  <a:cubicBezTo>
                    <a:pt x="50826" y="151746"/>
                    <a:pt x="33232" y="144458"/>
                    <a:pt x="20260" y="131486"/>
                  </a:cubicBezTo>
                  <a:cubicBezTo>
                    <a:pt x="7288" y="118514"/>
                    <a:pt x="0" y="100920"/>
                    <a:pt x="0" y="82575"/>
                  </a:cubicBezTo>
                  <a:lnTo>
                    <a:pt x="0" y="69171"/>
                  </a:lnTo>
                  <a:cubicBezTo>
                    <a:pt x="0" y="50826"/>
                    <a:pt x="7288" y="33232"/>
                    <a:pt x="20260" y="20260"/>
                  </a:cubicBezTo>
                  <a:cubicBezTo>
                    <a:pt x="33232" y="7288"/>
                    <a:pt x="50826" y="0"/>
                    <a:pt x="69171" y="0"/>
                  </a:cubicBezTo>
                  <a:close/>
                </a:path>
              </a:pathLst>
            </a:custGeom>
            <a:solidFill>
              <a:srgbClr val="BFD1E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38343" cy="1898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143933" y="7240689"/>
            <a:ext cx="793693" cy="703837"/>
            <a:chOff x="0" y="0"/>
            <a:chExt cx="209038" cy="18537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9038" cy="185373"/>
            </a:xfrm>
            <a:custGeom>
              <a:avLst/>
              <a:gdLst/>
              <a:ahLst/>
              <a:cxnLst/>
              <a:rect r="r" b="b" t="t" l="l"/>
              <a:pathLst>
                <a:path h="185373" w="209038">
                  <a:moveTo>
                    <a:pt x="92686" y="0"/>
                  </a:moveTo>
                  <a:lnTo>
                    <a:pt x="116352" y="0"/>
                  </a:lnTo>
                  <a:cubicBezTo>
                    <a:pt x="167541" y="0"/>
                    <a:pt x="209038" y="41497"/>
                    <a:pt x="209038" y="92686"/>
                  </a:cubicBezTo>
                  <a:lnTo>
                    <a:pt x="209038" y="92686"/>
                  </a:lnTo>
                  <a:cubicBezTo>
                    <a:pt x="209038" y="117268"/>
                    <a:pt x="199273" y="140843"/>
                    <a:pt x="181891" y="158225"/>
                  </a:cubicBezTo>
                  <a:cubicBezTo>
                    <a:pt x="164509" y="175607"/>
                    <a:pt x="140934" y="185373"/>
                    <a:pt x="116352" y="185373"/>
                  </a:cubicBezTo>
                  <a:lnTo>
                    <a:pt x="92686" y="185373"/>
                  </a:lnTo>
                  <a:cubicBezTo>
                    <a:pt x="68104" y="185373"/>
                    <a:pt x="44529" y="175607"/>
                    <a:pt x="27147" y="158225"/>
                  </a:cubicBezTo>
                  <a:cubicBezTo>
                    <a:pt x="9765" y="140843"/>
                    <a:pt x="0" y="117268"/>
                    <a:pt x="0" y="92686"/>
                  </a:cubicBezTo>
                  <a:lnTo>
                    <a:pt x="0" y="92686"/>
                  </a:lnTo>
                  <a:cubicBezTo>
                    <a:pt x="0" y="68104"/>
                    <a:pt x="9765" y="44529"/>
                    <a:pt x="27147" y="27147"/>
                  </a:cubicBezTo>
                  <a:cubicBezTo>
                    <a:pt x="44529" y="9765"/>
                    <a:pt x="68104" y="0"/>
                    <a:pt x="92686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09038" cy="2234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6487255" y="675492"/>
            <a:ext cx="656678" cy="699536"/>
            <a:chOff x="0" y="0"/>
            <a:chExt cx="172952" cy="1842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2952" cy="184240"/>
            </a:xfrm>
            <a:custGeom>
              <a:avLst/>
              <a:gdLst/>
              <a:ahLst/>
              <a:cxnLst/>
              <a:rect r="r" b="b" t="t" l="l"/>
              <a:pathLst>
                <a:path h="184240" w="172952">
                  <a:moveTo>
                    <a:pt x="86476" y="0"/>
                  </a:moveTo>
                  <a:lnTo>
                    <a:pt x="86476" y="0"/>
                  </a:lnTo>
                  <a:cubicBezTo>
                    <a:pt x="109411" y="0"/>
                    <a:pt x="131407" y="9111"/>
                    <a:pt x="147624" y="25328"/>
                  </a:cubicBezTo>
                  <a:cubicBezTo>
                    <a:pt x="163841" y="41546"/>
                    <a:pt x="172952" y="63541"/>
                    <a:pt x="172952" y="86476"/>
                  </a:cubicBezTo>
                  <a:lnTo>
                    <a:pt x="172952" y="97764"/>
                  </a:lnTo>
                  <a:cubicBezTo>
                    <a:pt x="172952" y="120699"/>
                    <a:pt x="163841" y="142694"/>
                    <a:pt x="147624" y="158912"/>
                  </a:cubicBezTo>
                  <a:cubicBezTo>
                    <a:pt x="131407" y="175129"/>
                    <a:pt x="109411" y="184240"/>
                    <a:pt x="86476" y="184240"/>
                  </a:cubicBezTo>
                  <a:lnTo>
                    <a:pt x="86476" y="184240"/>
                  </a:lnTo>
                  <a:cubicBezTo>
                    <a:pt x="63541" y="184240"/>
                    <a:pt x="41546" y="175129"/>
                    <a:pt x="25328" y="158912"/>
                  </a:cubicBezTo>
                  <a:cubicBezTo>
                    <a:pt x="9111" y="142694"/>
                    <a:pt x="0" y="120699"/>
                    <a:pt x="0" y="97764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568AB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72952" cy="2223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6172878" y="6006436"/>
            <a:ext cx="776600" cy="789029"/>
            <a:chOff x="0" y="0"/>
            <a:chExt cx="204537" cy="20781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04537" cy="207810"/>
            </a:xfrm>
            <a:custGeom>
              <a:avLst/>
              <a:gdLst/>
              <a:ahLst/>
              <a:cxnLst/>
              <a:rect r="r" b="b" t="t" l="l"/>
              <a:pathLst>
                <a:path h="207810" w="204537">
                  <a:moveTo>
                    <a:pt x="102268" y="0"/>
                  </a:moveTo>
                  <a:lnTo>
                    <a:pt x="102268" y="0"/>
                  </a:lnTo>
                  <a:cubicBezTo>
                    <a:pt x="129392" y="0"/>
                    <a:pt x="155404" y="10775"/>
                    <a:pt x="174583" y="29954"/>
                  </a:cubicBezTo>
                  <a:cubicBezTo>
                    <a:pt x="193762" y="49133"/>
                    <a:pt x="204537" y="75145"/>
                    <a:pt x="204537" y="102268"/>
                  </a:cubicBezTo>
                  <a:lnTo>
                    <a:pt x="204537" y="105542"/>
                  </a:lnTo>
                  <a:cubicBezTo>
                    <a:pt x="204537" y="162023"/>
                    <a:pt x="158750" y="207810"/>
                    <a:pt x="102268" y="207810"/>
                  </a:cubicBezTo>
                  <a:lnTo>
                    <a:pt x="102268" y="207810"/>
                  </a:lnTo>
                  <a:cubicBezTo>
                    <a:pt x="45787" y="207810"/>
                    <a:pt x="0" y="162023"/>
                    <a:pt x="0" y="105542"/>
                  </a:cubicBezTo>
                  <a:lnTo>
                    <a:pt x="0" y="102268"/>
                  </a:lnTo>
                  <a:cubicBezTo>
                    <a:pt x="0" y="45787"/>
                    <a:pt x="45787" y="0"/>
                    <a:pt x="102268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204537" cy="2459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6172878" y="8323430"/>
            <a:ext cx="776600" cy="772407"/>
            <a:chOff x="0" y="0"/>
            <a:chExt cx="204537" cy="20343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04537" cy="203432"/>
            </a:xfrm>
            <a:custGeom>
              <a:avLst/>
              <a:gdLst/>
              <a:ahLst/>
              <a:cxnLst/>
              <a:rect r="r" b="b" t="t" l="l"/>
              <a:pathLst>
                <a:path h="203432" w="204537">
                  <a:moveTo>
                    <a:pt x="101716" y="0"/>
                  </a:moveTo>
                  <a:lnTo>
                    <a:pt x="102820" y="0"/>
                  </a:lnTo>
                  <a:cubicBezTo>
                    <a:pt x="129797" y="0"/>
                    <a:pt x="155669" y="10716"/>
                    <a:pt x="174745" y="29792"/>
                  </a:cubicBezTo>
                  <a:cubicBezTo>
                    <a:pt x="193820" y="48867"/>
                    <a:pt x="204537" y="74739"/>
                    <a:pt x="204537" y="101716"/>
                  </a:cubicBezTo>
                  <a:lnTo>
                    <a:pt x="204537" y="101716"/>
                  </a:lnTo>
                  <a:cubicBezTo>
                    <a:pt x="204537" y="128693"/>
                    <a:pt x="193820" y="154565"/>
                    <a:pt x="174745" y="173640"/>
                  </a:cubicBezTo>
                  <a:cubicBezTo>
                    <a:pt x="155669" y="192716"/>
                    <a:pt x="129797" y="203432"/>
                    <a:pt x="102820" y="203432"/>
                  </a:cubicBezTo>
                  <a:lnTo>
                    <a:pt x="101716" y="203432"/>
                  </a:lnTo>
                  <a:cubicBezTo>
                    <a:pt x="74739" y="203432"/>
                    <a:pt x="48867" y="192716"/>
                    <a:pt x="29792" y="173640"/>
                  </a:cubicBezTo>
                  <a:cubicBezTo>
                    <a:pt x="10716" y="154565"/>
                    <a:pt x="0" y="128693"/>
                    <a:pt x="0" y="101716"/>
                  </a:cubicBezTo>
                  <a:lnTo>
                    <a:pt x="0" y="101716"/>
                  </a:lnTo>
                  <a:cubicBezTo>
                    <a:pt x="0" y="74739"/>
                    <a:pt x="10716" y="48867"/>
                    <a:pt x="29792" y="29792"/>
                  </a:cubicBezTo>
                  <a:cubicBezTo>
                    <a:pt x="48867" y="10716"/>
                    <a:pt x="74739" y="0"/>
                    <a:pt x="101716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204537" cy="2415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4983076" y="1217834"/>
            <a:ext cx="616330" cy="676888"/>
            <a:chOff x="0" y="0"/>
            <a:chExt cx="162326" cy="1782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62326" cy="178275"/>
            </a:xfrm>
            <a:custGeom>
              <a:avLst/>
              <a:gdLst/>
              <a:ahLst/>
              <a:cxnLst/>
              <a:rect r="r" b="b" t="t" l="l"/>
              <a:pathLst>
                <a:path h="178275" w="162326">
                  <a:moveTo>
                    <a:pt x="81163" y="0"/>
                  </a:moveTo>
                  <a:lnTo>
                    <a:pt x="81163" y="0"/>
                  </a:lnTo>
                  <a:cubicBezTo>
                    <a:pt x="102689" y="0"/>
                    <a:pt x="123333" y="8551"/>
                    <a:pt x="138554" y="23772"/>
                  </a:cubicBezTo>
                  <a:cubicBezTo>
                    <a:pt x="153775" y="38993"/>
                    <a:pt x="162326" y="59637"/>
                    <a:pt x="162326" y="81163"/>
                  </a:cubicBezTo>
                  <a:lnTo>
                    <a:pt x="162326" y="97112"/>
                  </a:lnTo>
                  <a:cubicBezTo>
                    <a:pt x="162326" y="118638"/>
                    <a:pt x="153775" y="139282"/>
                    <a:pt x="138554" y="154503"/>
                  </a:cubicBezTo>
                  <a:cubicBezTo>
                    <a:pt x="123333" y="169724"/>
                    <a:pt x="102689" y="178275"/>
                    <a:pt x="81163" y="178275"/>
                  </a:cubicBezTo>
                  <a:lnTo>
                    <a:pt x="81163" y="178275"/>
                  </a:lnTo>
                  <a:cubicBezTo>
                    <a:pt x="59637" y="178275"/>
                    <a:pt x="38993" y="169724"/>
                    <a:pt x="23772" y="154503"/>
                  </a:cubicBezTo>
                  <a:cubicBezTo>
                    <a:pt x="8551" y="139282"/>
                    <a:pt x="0" y="118638"/>
                    <a:pt x="0" y="97112"/>
                  </a:cubicBezTo>
                  <a:lnTo>
                    <a:pt x="0" y="81163"/>
                  </a:lnTo>
                  <a:cubicBezTo>
                    <a:pt x="0" y="59637"/>
                    <a:pt x="8551" y="38993"/>
                    <a:pt x="23772" y="23772"/>
                  </a:cubicBezTo>
                  <a:cubicBezTo>
                    <a:pt x="38993" y="8551"/>
                    <a:pt x="59637" y="0"/>
                    <a:pt x="81163" y="0"/>
                  </a:cubicBezTo>
                  <a:close/>
                </a:path>
              </a:pathLst>
            </a:custGeom>
            <a:solidFill>
              <a:srgbClr val="568AB9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162326" cy="216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6639655" y="2281381"/>
            <a:ext cx="619645" cy="677501"/>
            <a:chOff x="0" y="0"/>
            <a:chExt cx="163199" cy="17843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63199" cy="178437"/>
            </a:xfrm>
            <a:custGeom>
              <a:avLst/>
              <a:gdLst/>
              <a:ahLst/>
              <a:cxnLst/>
              <a:rect r="r" b="b" t="t" l="l"/>
              <a:pathLst>
                <a:path h="178437" w="163199">
                  <a:moveTo>
                    <a:pt x="81599" y="0"/>
                  </a:moveTo>
                  <a:lnTo>
                    <a:pt x="81599" y="0"/>
                  </a:lnTo>
                  <a:cubicBezTo>
                    <a:pt x="103241" y="0"/>
                    <a:pt x="123996" y="8597"/>
                    <a:pt x="139299" y="23900"/>
                  </a:cubicBezTo>
                  <a:cubicBezTo>
                    <a:pt x="154602" y="39203"/>
                    <a:pt x="163199" y="59958"/>
                    <a:pt x="163199" y="81599"/>
                  </a:cubicBezTo>
                  <a:lnTo>
                    <a:pt x="163199" y="96837"/>
                  </a:lnTo>
                  <a:cubicBezTo>
                    <a:pt x="163199" y="141903"/>
                    <a:pt x="126665" y="178437"/>
                    <a:pt x="81599" y="178437"/>
                  </a:cubicBezTo>
                  <a:lnTo>
                    <a:pt x="81599" y="178437"/>
                  </a:lnTo>
                  <a:cubicBezTo>
                    <a:pt x="36533" y="178437"/>
                    <a:pt x="0" y="141903"/>
                    <a:pt x="0" y="96837"/>
                  </a:cubicBezTo>
                  <a:lnTo>
                    <a:pt x="0" y="81599"/>
                  </a:lnTo>
                  <a:cubicBezTo>
                    <a:pt x="0" y="36533"/>
                    <a:pt x="36533" y="0"/>
                    <a:pt x="81599" y="0"/>
                  </a:cubicBezTo>
                  <a:close/>
                </a:path>
              </a:pathLst>
            </a:custGeom>
            <a:solidFill>
              <a:srgbClr val="568AB9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163199" cy="2165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215030" y="2620131"/>
            <a:ext cx="567072" cy="628674"/>
            <a:chOff x="0" y="0"/>
            <a:chExt cx="149352" cy="16557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49352" cy="165577"/>
            </a:xfrm>
            <a:custGeom>
              <a:avLst/>
              <a:gdLst/>
              <a:ahLst/>
              <a:cxnLst/>
              <a:rect r="r" b="b" t="t" l="l"/>
              <a:pathLst>
                <a:path h="165577" w="149352">
                  <a:moveTo>
                    <a:pt x="74676" y="0"/>
                  </a:moveTo>
                  <a:lnTo>
                    <a:pt x="74676" y="0"/>
                  </a:lnTo>
                  <a:cubicBezTo>
                    <a:pt x="94481" y="0"/>
                    <a:pt x="113476" y="7868"/>
                    <a:pt x="127480" y="21872"/>
                  </a:cubicBezTo>
                  <a:cubicBezTo>
                    <a:pt x="141485" y="35877"/>
                    <a:pt x="149352" y="54871"/>
                    <a:pt x="149352" y="74676"/>
                  </a:cubicBezTo>
                  <a:lnTo>
                    <a:pt x="149352" y="90901"/>
                  </a:lnTo>
                  <a:cubicBezTo>
                    <a:pt x="149352" y="132143"/>
                    <a:pt x="115919" y="165577"/>
                    <a:pt x="74676" y="165577"/>
                  </a:cubicBezTo>
                  <a:lnTo>
                    <a:pt x="74676" y="165577"/>
                  </a:lnTo>
                  <a:cubicBezTo>
                    <a:pt x="33434" y="165577"/>
                    <a:pt x="0" y="132143"/>
                    <a:pt x="0" y="90901"/>
                  </a:cubicBezTo>
                  <a:lnTo>
                    <a:pt x="0" y="74676"/>
                  </a:lnTo>
                  <a:cubicBezTo>
                    <a:pt x="0" y="33434"/>
                    <a:pt x="33434" y="0"/>
                    <a:pt x="74676" y="0"/>
                  </a:cubicBezTo>
                  <a:close/>
                </a:path>
              </a:pathLst>
            </a:custGeom>
            <a:solidFill>
              <a:srgbClr val="BFD1E1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149352" cy="2036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164527" y="1749607"/>
            <a:ext cx="520905" cy="531774"/>
            <a:chOff x="0" y="0"/>
            <a:chExt cx="137193" cy="140056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37193" cy="140056"/>
            </a:xfrm>
            <a:custGeom>
              <a:avLst/>
              <a:gdLst/>
              <a:ahLst/>
              <a:cxnLst/>
              <a:rect r="r" b="b" t="t" l="l"/>
              <a:pathLst>
                <a:path h="140056" w="137193">
                  <a:moveTo>
                    <a:pt x="68597" y="0"/>
                  </a:moveTo>
                  <a:lnTo>
                    <a:pt x="68597" y="0"/>
                  </a:lnTo>
                  <a:cubicBezTo>
                    <a:pt x="86789" y="0"/>
                    <a:pt x="104237" y="7227"/>
                    <a:pt x="117102" y="20091"/>
                  </a:cubicBezTo>
                  <a:cubicBezTo>
                    <a:pt x="129966" y="32956"/>
                    <a:pt x="137193" y="50404"/>
                    <a:pt x="137193" y="68597"/>
                  </a:cubicBezTo>
                  <a:lnTo>
                    <a:pt x="137193" y="71459"/>
                  </a:lnTo>
                  <a:cubicBezTo>
                    <a:pt x="137193" y="109344"/>
                    <a:pt x="106481" y="140056"/>
                    <a:pt x="68597" y="140056"/>
                  </a:cubicBezTo>
                  <a:lnTo>
                    <a:pt x="68597" y="140056"/>
                  </a:lnTo>
                  <a:cubicBezTo>
                    <a:pt x="30712" y="140056"/>
                    <a:pt x="0" y="109344"/>
                    <a:pt x="0" y="71459"/>
                  </a:cubicBezTo>
                  <a:lnTo>
                    <a:pt x="0" y="68597"/>
                  </a:lnTo>
                  <a:cubicBezTo>
                    <a:pt x="0" y="30712"/>
                    <a:pt x="30712" y="0"/>
                    <a:pt x="68597" y="0"/>
                  </a:cubicBezTo>
                  <a:close/>
                </a:path>
              </a:pathLst>
            </a:custGeom>
            <a:solidFill>
              <a:srgbClr val="BFD1E1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137193" cy="1781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2242018" y="1042581"/>
            <a:ext cx="2716762" cy="3622349"/>
          </a:xfrm>
          <a:custGeom>
            <a:avLst/>
            <a:gdLst/>
            <a:ahLst/>
            <a:cxnLst/>
            <a:rect r="r" b="b" t="t" l="l"/>
            <a:pathLst>
              <a:path h="3622349" w="2716762">
                <a:moveTo>
                  <a:pt x="0" y="0"/>
                </a:moveTo>
                <a:lnTo>
                  <a:pt x="2716762" y="0"/>
                </a:lnTo>
                <a:lnTo>
                  <a:pt x="2716762" y="3622349"/>
                </a:lnTo>
                <a:lnTo>
                  <a:pt x="0" y="362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4958780" y="1894722"/>
            <a:ext cx="3262394" cy="4349858"/>
          </a:xfrm>
          <a:custGeom>
            <a:avLst/>
            <a:gdLst/>
            <a:ahLst/>
            <a:cxnLst/>
            <a:rect r="r" b="b" t="t" l="l"/>
            <a:pathLst>
              <a:path h="4349858" w="3262394">
                <a:moveTo>
                  <a:pt x="0" y="0"/>
                </a:moveTo>
                <a:lnTo>
                  <a:pt x="3262394" y="0"/>
                </a:lnTo>
                <a:lnTo>
                  <a:pt x="3262394" y="4349858"/>
                </a:lnTo>
                <a:lnTo>
                  <a:pt x="0" y="43498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8114459" y="2772531"/>
            <a:ext cx="3842723" cy="3515925"/>
          </a:xfrm>
          <a:custGeom>
            <a:avLst/>
            <a:gdLst/>
            <a:ahLst/>
            <a:cxnLst/>
            <a:rect r="r" b="b" t="t" l="l"/>
            <a:pathLst>
              <a:path h="3515925" w="3842723">
                <a:moveTo>
                  <a:pt x="0" y="0"/>
                </a:moveTo>
                <a:lnTo>
                  <a:pt x="3842723" y="0"/>
                </a:lnTo>
                <a:lnTo>
                  <a:pt x="3842723" y="3515926"/>
                </a:lnTo>
                <a:lnTo>
                  <a:pt x="0" y="35159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663" t="0" r="-1433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1957182" y="1909572"/>
            <a:ext cx="2969595" cy="3558747"/>
          </a:xfrm>
          <a:custGeom>
            <a:avLst/>
            <a:gdLst/>
            <a:ahLst/>
            <a:cxnLst/>
            <a:rect r="r" b="b" t="t" l="l"/>
            <a:pathLst>
              <a:path h="3558747" w="2969595">
                <a:moveTo>
                  <a:pt x="0" y="0"/>
                </a:moveTo>
                <a:lnTo>
                  <a:pt x="2969595" y="0"/>
                </a:lnTo>
                <a:lnTo>
                  <a:pt x="2969595" y="3558748"/>
                </a:lnTo>
                <a:lnTo>
                  <a:pt x="0" y="35587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5971" r="-7852" b="-14025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381430" y="4664930"/>
            <a:ext cx="3577350" cy="2683013"/>
          </a:xfrm>
          <a:custGeom>
            <a:avLst/>
            <a:gdLst/>
            <a:ahLst/>
            <a:cxnLst/>
            <a:rect r="r" b="b" t="t" l="l"/>
            <a:pathLst>
              <a:path h="2683013" w="3577350">
                <a:moveTo>
                  <a:pt x="0" y="0"/>
                </a:moveTo>
                <a:lnTo>
                  <a:pt x="3577350" y="0"/>
                </a:lnTo>
                <a:lnTo>
                  <a:pt x="3577350" y="2683013"/>
                </a:lnTo>
                <a:lnTo>
                  <a:pt x="0" y="26830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4555368" y="6211073"/>
            <a:ext cx="3665806" cy="3047227"/>
          </a:xfrm>
          <a:custGeom>
            <a:avLst/>
            <a:gdLst/>
            <a:ahLst/>
            <a:cxnLst/>
            <a:rect r="r" b="b" t="t" l="l"/>
            <a:pathLst>
              <a:path h="3047227" w="3665806">
                <a:moveTo>
                  <a:pt x="0" y="0"/>
                </a:moveTo>
                <a:lnTo>
                  <a:pt x="3665806" y="0"/>
                </a:lnTo>
                <a:lnTo>
                  <a:pt x="3665806" y="3047227"/>
                </a:lnTo>
                <a:lnTo>
                  <a:pt x="0" y="30472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7982" r="0" b="-52417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8114459" y="6288457"/>
            <a:ext cx="3980447" cy="2985335"/>
          </a:xfrm>
          <a:custGeom>
            <a:avLst/>
            <a:gdLst/>
            <a:ahLst/>
            <a:cxnLst/>
            <a:rect r="r" b="b" t="t" l="l"/>
            <a:pathLst>
              <a:path h="2985335" w="3980447">
                <a:moveTo>
                  <a:pt x="0" y="0"/>
                </a:moveTo>
                <a:lnTo>
                  <a:pt x="3980447" y="0"/>
                </a:lnTo>
                <a:lnTo>
                  <a:pt x="3980447" y="2985335"/>
                </a:lnTo>
                <a:lnTo>
                  <a:pt x="0" y="29853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1957182" y="5320616"/>
            <a:ext cx="3218761" cy="2414071"/>
          </a:xfrm>
          <a:custGeom>
            <a:avLst/>
            <a:gdLst/>
            <a:ahLst/>
            <a:cxnLst/>
            <a:rect r="r" b="b" t="t" l="l"/>
            <a:pathLst>
              <a:path h="2414071" w="3218761">
                <a:moveTo>
                  <a:pt x="0" y="0"/>
                </a:moveTo>
                <a:lnTo>
                  <a:pt x="3218761" y="0"/>
                </a:lnTo>
                <a:lnTo>
                  <a:pt x="3218761" y="2414070"/>
                </a:lnTo>
                <a:lnTo>
                  <a:pt x="0" y="24140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6633881" y="494517"/>
            <a:ext cx="4791819" cy="1000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93"/>
              </a:lnSpc>
            </a:pPr>
            <a:r>
              <a:rPr lang="en-US" sz="8036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IMAGENES</a:t>
            </a:r>
          </a:p>
        </p:txBody>
      </p:sp>
      <p:grpSp>
        <p:nvGrpSpPr>
          <p:cNvPr name="Group 38" id="38"/>
          <p:cNvGrpSpPr/>
          <p:nvPr/>
        </p:nvGrpSpPr>
        <p:grpSpPr>
          <a:xfrm rot="0">
            <a:off x="1316927" y="1902007"/>
            <a:ext cx="520905" cy="531774"/>
            <a:chOff x="0" y="0"/>
            <a:chExt cx="137193" cy="140056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137193" cy="140056"/>
            </a:xfrm>
            <a:custGeom>
              <a:avLst/>
              <a:gdLst/>
              <a:ahLst/>
              <a:cxnLst/>
              <a:rect r="r" b="b" t="t" l="l"/>
              <a:pathLst>
                <a:path h="140056" w="137193">
                  <a:moveTo>
                    <a:pt x="68597" y="0"/>
                  </a:moveTo>
                  <a:lnTo>
                    <a:pt x="68597" y="0"/>
                  </a:lnTo>
                  <a:cubicBezTo>
                    <a:pt x="86789" y="0"/>
                    <a:pt x="104237" y="7227"/>
                    <a:pt x="117102" y="20091"/>
                  </a:cubicBezTo>
                  <a:cubicBezTo>
                    <a:pt x="129966" y="32956"/>
                    <a:pt x="137193" y="50404"/>
                    <a:pt x="137193" y="68597"/>
                  </a:cubicBezTo>
                  <a:lnTo>
                    <a:pt x="137193" y="71459"/>
                  </a:lnTo>
                  <a:cubicBezTo>
                    <a:pt x="137193" y="109344"/>
                    <a:pt x="106481" y="140056"/>
                    <a:pt x="68597" y="140056"/>
                  </a:cubicBezTo>
                  <a:lnTo>
                    <a:pt x="68597" y="140056"/>
                  </a:lnTo>
                  <a:cubicBezTo>
                    <a:pt x="30712" y="140056"/>
                    <a:pt x="0" y="109344"/>
                    <a:pt x="0" y="71459"/>
                  </a:cubicBezTo>
                  <a:lnTo>
                    <a:pt x="0" y="68597"/>
                  </a:lnTo>
                  <a:cubicBezTo>
                    <a:pt x="0" y="30712"/>
                    <a:pt x="30712" y="0"/>
                    <a:pt x="68597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38100"/>
              <a:ext cx="137193" cy="1781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367430" y="2772531"/>
            <a:ext cx="567072" cy="628674"/>
            <a:chOff x="0" y="0"/>
            <a:chExt cx="149352" cy="165577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149352" cy="165577"/>
            </a:xfrm>
            <a:custGeom>
              <a:avLst/>
              <a:gdLst/>
              <a:ahLst/>
              <a:cxnLst/>
              <a:rect r="r" b="b" t="t" l="l"/>
              <a:pathLst>
                <a:path h="165577" w="149352">
                  <a:moveTo>
                    <a:pt x="74676" y="0"/>
                  </a:moveTo>
                  <a:lnTo>
                    <a:pt x="74676" y="0"/>
                  </a:lnTo>
                  <a:cubicBezTo>
                    <a:pt x="94481" y="0"/>
                    <a:pt x="113476" y="7868"/>
                    <a:pt x="127480" y="21872"/>
                  </a:cubicBezTo>
                  <a:cubicBezTo>
                    <a:pt x="141485" y="35877"/>
                    <a:pt x="149352" y="54871"/>
                    <a:pt x="149352" y="74676"/>
                  </a:cubicBezTo>
                  <a:lnTo>
                    <a:pt x="149352" y="90901"/>
                  </a:lnTo>
                  <a:cubicBezTo>
                    <a:pt x="149352" y="132143"/>
                    <a:pt x="115919" y="165577"/>
                    <a:pt x="74676" y="165577"/>
                  </a:cubicBezTo>
                  <a:lnTo>
                    <a:pt x="74676" y="165577"/>
                  </a:lnTo>
                  <a:cubicBezTo>
                    <a:pt x="33434" y="165577"/>
                    <a:pt x="0" y="132143"/>
                    <a:pt x="0" y="90901"/>
                  </a:cubicBezTo>
                  <a:lnTo>
                    <a:pt x="0" y="74676"/>
                  </a:lnTo>
                  <a:cubicBezTo>
                    <a:pt x="0" y="33434"/>
                    <a:pt x="33434" y="0"/>
                    <a:pt x="74676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38100"/>
              <a:ext cx="149352" cy="2036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1181100" y="3726510"/>
            <a:ext cx="525271" cy="576161"/>
            <a:chOff x="0" y="0"/>
            <a:chExt cx="138343" cy="151746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138343" cy="151746"/>
            </a:xfrm>
            <a:custGeom>
              <a:avLst/>
              <a:gdLst/>
              <a:ahLst/>
              <a:cxnLst/>
              <a:rect r="r" b="b" t="t" l="l"/>
              <a:pathLst>
                <a:path h="151746" w="138343">
                  <a:moveTo>
                    <a:pt x="69171" y="0"/>
                  </a:moveTo>
                  <a:lnTo>
                    <a:pt x="69171" y="0"/>
                  </a:lnTo>
                  <a:cubicBezTo>
                    <a:pt x="87517" y="0"/>
                    <a:pt x="105111" y="7288"/>
                    <a:pt x="118083" y="20260"/>
                  </a:cubicBezTo>
                  <a:cubicBezTo>
                    <a:pt x="131055" y="33232"/>
                    <a:pt x="138343" y="50826"/>
                    <a:pt x="138343" y="69171"/>
                  </a:cubicBezTo>
                  <a:lnTo>
                    <a:pt x="138343" y="82575"/>
                  </a:lnTo>
                  <a:cubicBezTo>
                    <a:pt x="138343" y="100920"/>
                    <a:pt x="131055" y="118514"/>
                    <a:pt x="118083" y="131486"/>
                  </a:cubicBezTo>
                  <a:cubicBezTo>
                    <a:pt x="105111" y="144458"/>
                    <a:pt x="87517" y="151746"/>
                    <a:pt x="69171" y="151746"/>
                  </a:cubicBezTo>
                  <a:lnTo>
                    <a:pt x="69171" y="151746"/>
                  </a:lnTo>
                  <a:cubicBezTo>
                    <a:pt x="50826" y="151746"/>
                    <a:pt x="33232" y="144458"/>
                    <a:pt x="20260" y="131486"/>
                  </a:cubicBezTo>
                  <a:cubicBezTo>
                    <a:pt x="7288" y="118514"/>
                    <a:pt x="0" y="100920"/>
                    <a:pt x="0" y="82575"/>
                  </a:cubicBezTo>
                  <a:lnTo>
                    <a:pt x="0" y="69171"/>
                  </a:lnTo>
                  <a:cubicBezTo>
                    <a:pt x="0" y="50826"/>
                    <a:pt x="7288" y="33232"/>
                    <a:pt x="20260" y="20260"/>
                  </a:cubicBezTo>
                  <a:cubicBezTo>
                    <a:pt x="33232" y="7288"/>
                    <a:pt x="50826" y="0"/>
                    <a:pt x="69171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0" y="-38100"/>
              <a:ext cx="138343" cy="1898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6350" y="290338"/>
            <a:ext cx="5159516" cy="5159516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>
                <a:alphaModFix amt="81000"/>
              </a:blip>
              <a:stretch>
                <a:fillRect l="-15280" t="0" r="-1528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607568" y="4455597"/>
            <a:ext cx="10519732" cy="4372185"/>
            <a:chOff x="0" y="0"/>
            <a:chExt cx="2770629" cy="115152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70629" cy="1151522"/>
            </a:xfrm>
            <a:custGeom>
              <a:avLst/>
              <a:gdLst/>
              <a:ahLst/>
              <a:cxnLst/>
              <a:rect r="r" b="b" t="t" l="l"/>
              <a:pathLst>
                <a:path h="1151522" w="2770629">
                  <a:moveTo>
                    <a:pt x="25758" y="0"/>
                  </a:moveTo>
                  <a:lnTo>
                    <a:pt x="2744871" y="0"/>
                  </a:lnTo>
                  <a:cubicBezTo>
                    <a:pt x="2759097" y="0"/>
                    <a:pt x="2770629" y="11532"/>
                    <a:pt x="2770629" y="25758"/>
                  </a:cubicBezTo>
                  <a:lnTo>
                    <a:pt x="2770629" y="1125764"/>
                  </a:lnTo>
                  <a:cubicBezTo>
                    <a:pt x="2770629" y="1139990"/>
                    <a:pt x="2759097" y="1151522"/>
                    <a:pt x="2744871" y="1151522"/>
                  </a:cubicBezTo>
                  <a:lnTo>
                    <a:pt x="25758" y="1151522"/>
                  </a:lnTo>
                  <a:cubicBezTo>
                    <a:pt x="11532" y="1151522"/>
                    <a:pt x="0" y="1139990"/>
                    <a:pt x="0" y="1125764"/>
                  </a:cubicBezTo>
                  <a:lnTo>
                    <a:pt x="0" y="25758"/>
                  </a:lnTo>
                  <a:cubicBezTo>
                    <a:pt x="0" y="11532"/>
                    <a:pt x="11532" y="0"/>
                    <a:pt x="25758" y="0"/>
                  </a:cubicBezTo>
                  <a:close/>
                </a:path>
              </a:pathLst>
            </a:custGeom>
            <a:solidFill>
              <a:srgbClr val="BFD1E1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770629" cy="11896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4713874" y="4710125"/>
            <a:ext cx="10413426" cy="2743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spc="145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Abordar diversas problemáticas sociales que afectan a los estudiantes y sus familias. Dirigida al mejoramiento de las condiciones sociales que afectan el proceso educativo de los estudiantes, utilizando como estrategia de intervención: visitas domiciliarias, derivación a redes y el seguimiento de casos entre otras.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2702352" y="179742"/>
            <a:ext cx="5320490" cy="5935638"/>
          </a:xfrm>
          <a:custGeom>
            <a:avLst/>
            <a:gdLst/>
            <a:ahLst/>
            <a:cxnLst/>
            <a:rect r="r" b="b" t="t" l="l"/>
            <a:pathLst>
              <a:path h="5935638" w="5320490">
                <a:moveTo>
                  <a:pt x="0" y="0"/>
                </a:moveTo>
                <a:lnTo>
                  <a:pt x="5320491" y="0"/>
                </a:lnTo>
                <a:lnTo>
                  <a:pt x="5320491" y="5935639"/>
                </a:lnTo>
                <a:lnTo>
                  <a:pt x="0" y="59356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046500" y="2153450"/>
            <a:ext cx="7374262" cy="848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72"/>
              </a:lnSpc>
            </a:pPr>
            <a:r>
              <a:rPr lang="en-US" sz="6709" spc="-556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TRABAJADORA SOCIAL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578618" y="3390597"/>
            <a:ext cx="6123734" cy="59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ANTECEDENTES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2320917" y="498978"/>
            <a:ext cx="5320490" cy="5935638"/>
          </a:xfrm>
          <a:custGeom>
            <a:avLst/>
            <a:gdLst/>
            <a:ahLst/>
            <a:cxnLst/>
            <a:rect r="r" b="b" t="t" l="l"/>
            <a:pathLst>
              <a:path h="5935638" w="5320490">
                <a:moveTo>
                  <a:pt x="0" y="0"/>
                </a:moveTo>
                <a:lnTo>
                  <a:pt x="5320490" y="0"/>
                </a:lnTo>
                <a:lnTo>
                  <a:pt x="5320490" y="5935638"/>
                </a:lnTo>
                <a:lnTo>
                  <a:pt x="0" y="5935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>
            <a:alphaModFix amt="36000"/>
          </a:blip>
          <a:srcRect l="8201" t="0" r="10443" b="0"/>
          <a:stretch>
            <a:fillRect/>
          </a:stretch>
        </p:blipFill>
        <p:spPr>
          <a:xfrm flipH="false" flipV="false" rot="0">
            <a:off x="3102095" y="931957"/>
            <a:ext cx="12487491" cy="8749143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-10800000">
            <a:off x="-202604" y="-22693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6288245" y="8216568"/>
            <a:ext cx="971055" cy="934870"/>
            <a:chOff x="0" y="0"/>
            <a:chExt cx="255751" cy="24622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5751" cy="246221"/>
            </a:xfrm>
            <a:custGeom>
              <a:avLst/>
              <a:gdLst/>
              <a:ahLst/>
              <a:cxnLst/>
              <a:rect r="r" b="b" t="t" l="l"/>
              <a:pathLst>
                <a:path h="246221" w="255751">
                  <a:moveTo>
                    <a:pt x="123111" y="0"/>
                  </a:moveTo>
                  <a:lnTo>
                    <a:pt x="132641" y="0"/>
                  </a:lnTo>
                  <a:cubicBezTo>
                    <a:pt x="200633" y="0"/>
                    <a:pt x="255751" y="55118"/>
                    <a:pt x="255751" y="123111"/>
                  </a:cubicBezTo>
                  <a:lnTo>
                    <a:pt x="255751" y="123111"/>
                  </a:lnTo>
                  <a:cubicBezTo>
                    <a:pt x="255751" y="155761"/>
                    <a:pt x="242781" y="187075"/>
                    <a:pt x="219693" y="210163"/>
                  </a:cubicBezTo>
                  <a:cubicBezTo>
                    <a:pt x="196605" y="233251"/>
                    <a:pt x="165292" y="246221"/>
                    <a:pt x="132641" y="246221"/>
                  </a:cubicBezTo>
                  <a:lnTo>
                    <a:pt x="123111" y="246221"/>
                  </a:lnTo>
                  <a:cubicBezTo>
                    <a:pt x="55118" y="246221"/>
                    <a:pt x="0" y="191103"/>
                    <a:pt x="0" y="123111"/>
                  </a:cubicBezTo>
                  <a:lnTo>
                    <a:pt x="0" y="123111"/>
                  </a:lnTo>
                  <a:cubicBezTo>
                    <a:pt x="0" y="55118"/>
                    <a:pt x="55118" y="0"/>
                    <a:pt x="123111" y="0"/>
                  </a:cubicBezTo>
                  <a:close/>
                </a:path>
              </a:pathLst>
            </a:custGeom>
            <a:solidFill>
              <a:srgbClr val="BFD1E1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55751" cy="2843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5070059" y="-1671910"/>
            <a:ext cx="4378481" cy="4378481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FD1E1"/>
            </a:solidFill>
            <a:ln w="19050" cap="sq">
              <a:solidFill>
                <a:srgbClr val="000000"/>
              </a:solidFill>
              <a:prstDash val="sysDot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6606165" y="141605"/>
            <a:ext cx="4385370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Open Sans"/>
                <a:ea typeface="Open Sans"/>
                <a:cs typeface="Open Sans"/>
                <a:sym typeface="Open Sans"/>
              </a:rPr>
              <a:t>Acciones 2024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-10800000">
            <a:off x="-86287" y="-115050"/>
            <a:ext cx="3307938" cy="3307938"/>
          </a:xfrm>
          <a:custGeom>
            <a:avLst/>
            <a:gdLst/>
            <a:ahLst/>
            <a:cxnLst/>
            <a:rect r="r" b="b" t="t" l="l"/>
            <a:pathLst>
              <a:path h="3307938" w="3307938">
                <a:moveTo>
                  <a:pt x="0" y="0"/>
                </a:moveTo>
                <a:lnTo>
                  <a:pt x="3307938" y="0"/>
                </a:lnTo>
                <a:lnTo>
                  <a:pt x="3307938" y="3307938"/>
                </a:lnTo>
                <a:lnTo>
                  <a:pt x="0" y="33079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593126" y="990600"/>
            <a:ext cx="11102471" cy="8528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4948" indent="-227474" lvl="1">
              <a:lnSpc>
                <a:spcPts val="2950"/>
              </a:lnSpc>
              <a:buFont typeface="Arial"/>
              <a:buChar char="•"/>
            </a:pPr>
            <a:r>
              <a:rPr lang="en-US" sz="2107" spc="118">
                <a:solidFill>
                  <a:srgbClr val="022033"/>
                </a:solidFill>
                <a:latin typeface="Ruda"/>
                <a:ea typeface="Ruda"/>
                <a:cs typeface="Ruda"/>
                <a:sym typeface="Ruda"/>
              </a:rPr>
              <a:t>Apoy</a:t>
            </a:r>
            <a:r>
              <a:rPr lang="en-US" sz="2107" spc="118">
                <a:solidFill>
                  <a:srgbClr val="022033"/>
                </a:solidFill>
                <a:latin typeface="Ruda"/>
                <a:ea typeface="Ruda"/>
                <a:cs typeface="Ruda"/>
                <a:sym typeface="Ruda"/>
              </a:rPr>
              <a:t>o en convivencia escolar y programa de integración escolar (PIE) </a:t>
            </a:r>
          </a:p>
          <a:p>
            <a:pPr algn="l" marL="454948" indent="-227474" lvl="1">
              <a:lnSpc>
                <a:spcPts val="2950"/>
              </a:lnSpc>
              <a:buFont typeface="Arial"/>
              <a:buChar char="•"/>
            </a:pPr>
            <a:r>
              <a:rPr lang="en-US" sz="2107" spc="118">
                <a:solidFill>
                  <a:srgbClr val="022033"/>
                </a:solidFill>
                <a:latin typeface="Ruda"/>
                <a:ea typeface="Ruda"/>
                <a:cs typeface="Ruda"/>
                <a:sym typeface="Ruda"/>
              </a:rPr>
              <a:t>Visitas domiciliarias. </a:t>
            </a:r>
          </a:p>
          <a:p>
            <a:pPr algn="l" marL="454948" indent="-227474" lvl="1">
              <a:lnSpc>
                <a:spcPts val="2950"/>
              </a:lnSpc>
              <a:buFont typeface="Arial"/>
              <a:buChar char="•"/>
            </a:pPr>
            <a:r>
              <a:rPr lang="en-US" sz="2107" spc="118">
                <a:solidFill>
                  <a:srgbClr val="022033"/>
                </a:solidFill>
                <a:latin typeface="Ruda"/>
                <a:ea typeface="Ruda"/>
                <a:cs typeface="Ruda"/>
                <a:sym typeface="Ruda"/>
              </a:rPr>
              <a:t>Apoyo solidaridad. Gestionar actividades en beneficio de la comunidad educativa a través de campañas de recolección de alimentos, recaudación de dinero, ropero solidario entre otros. </a:t>
            </a:r>
          </a:p>
          <a:p>
            <a:pPr algn="l" marL="454948" indent="-227474" lvl="1">
              <a:lnSpc>
                <a:spcPts val="2950"/>
              </a:lnSpc>
              <a:buFont typeface="Arial"/>
              <a:buChar char="•"/>
            </a:pPr>
            <a:r>
              <a:rPr lang="en-US" sz="2107" spc="118">
                <a:solidFill>
                  <a:srgbClr val="022033"/>
                </a:solidFill>
                <a:latin typeface="Ruda"/>
                <a:ea typeface="Ruda"/>
                <a:cs typeface="Ruda"/>
                <a:sym typeface="Ruda"/>
              </a:rPr>
              <a:t>·Entrega de canasta básica de alimentos a familias que estén en situación de vulnerabilidad. </a:t>
            </a:r>
          </a:p>
          <a:p>
            <a:pPr algn="l" marL="454948" indent="-227474" lvl="1">
              <a:lnSpc>
                <a:spcPts val="2950"/>
              </a:lnSpc>
              <a:buFont typeface="Arial"/>
              <a:buChar char="•"/>
            </a:pPr>
            <a:r>
              <a:rPr lang="en-US" sz="2107" spc="118">
                <a:solidFill>
                  <a:srgbClr val="022033"/>
                </a:solidFill>
                <a:latin typeface="Ruda"/>
                <a:ea typeface="Ruda"/>
                <a:cs typeface="Ruda"/>
                <a:sym typeface="Ruda"/>
              </a:rPr>
              <a:t>Gestionar actividades para reunir fondos para la fundación teletón.</a:t>
            </a:r>
          </a:p>
          <a:p>
            <a:pPr algn="l" marL="454948" indent="-227474" lvl="1">
              <a:lnSpc>
                <a:spcPts val="2950"/>
              </a:lnSpc>
              <a:buFont typeface="Arial"/>
              <a:buChar char="•"/>
            </a:pPr>
            <a:r>
              <a:rPr lang="en-US" sz="2107" spc="118">
                <a:solidFill>
                  <a:srgbClr val="022033"/>
                </a:solidFill>
                <a:latin typeface="Ruda"/>
                <a:ea typeface="Ruda"/>
                <a:cs typeface="Ruda"/>
                <a:sym typeface="Ruda"/>
              </a:rPr>
              <a:t>Derivación, seguimiento y coordinaciones de familias y/o estudiantes intervenidos con programas de red “Mejor niñez”, </a:t>
            </a:r>
          </a:p>
          <a:p>
            <a:pPr algn="l" marL="454948" indent="-227474" lvl="1">
              <a:lnSpc>
                <a:spcPts val="2950"/>
              </a:lnSpc>
              <a:buFont typeface="Arial"/>
              <a:buChar char="•"/>
            </a:pPr>
            <a:r>
              <a:rPr lang="en-US" sz="2107" spc="118">
                <a:solidFill>
                  <a:srgbClr val="022033"/>
                </a:solidFill>
                <a:latin typeface="Ruda"/>
                <a:ea typeface="Ruda"/>
                <a:cs typeface="Ruda"/>
                <a:sym typeface="Ruda"/>
              </a:rPr>
              <a:t>Apoyo en la elaboración de informes integrales solicitados por tribunales de familia. </a:t>
            </a:r>
          </a:p>
          <a:p>
            <a:pPr algn="l" marL="454948" indent="-227474" lvl="1">
              <a:lnSpc>
                <a:spcPts val="2950"/>
              </a:lnSpc>
              <a:buFont typeface="Arial"/>
              <a:buChar char="•"/>
            </a:pPr>
            <a:r>
              <a:rPr lang="en-US" sz="2107" spc="118">
                <a:solidFill>
                  <a:srgbClr val="022033"/>
                </a:solidFill>
                <a:latin typeface="Ruda"/>
                <a:ea typeface="Ruda"/>
                <a:cs typeface="Ruda"/>
                <a:sym typeface="Ruda"/>
              </a:rPr>
              <a:t>Coordinación con Centros de salud como Cecosf Yerbas Buenas, Cesfam Oscar Bonilla, Cesfam San Juan de Dios, CDT y DECOSAL.</a:t>
            </a:r>
          </a:p>
          <a:p>
            <a:pPr algn="l" marL="454948" indent="-227474" lvl="1">
              <a:lnSpc>
                <a:spcPts val="2950"/>
              </a:lnSpc>
              <a:buFont typeface="Arial"/>
              <a:buChar char="•"/>
            </a:pPr>
            <a:r>
              <a:rPr lang="en-US" sz="2107" spc="118">
                <a:solidFill>
                  <a:srgbClr val="022033"/>
                </a:solidFill>
                <a:latin typeface="Ruda"/>
                <a:ea typeface="Ruda"/>
                <a:cs typeface="Ruda"/>
                <a:sym typeface="Ruda"/>
              </a:rPr>
              <a:t>Gestionar horas médicas para estudiantes y apoderados según requerimientos.</a:t>
            </a:r>
          </a:p>
          <a:p>
            <a:pPr algn="l" marL="454948" indent="-227474" lvl="1">
              <a:lnSpc>
                <a:spcPts val="2950"/>
              </a:lnSpc>
              <a:buFont typeface="Arial"/>
              <a:buChar char="•"/>
            </a:pPr>
            <a:r>
              <a:rPr lang="en-US" sz="2107" spc="118">
                <a:solidFill>
                  <a:srgbClr val="022033"/>
                </a:solidFill>
                <a:latin typeface="Ruda"/>
                <a:ea typeface="Ruda"/>
                <a:cs typeface="Ruda"/>
                <a:sym typeface="Ruda"/>
              </a:rPr>
              <a:t>Entrevistas presenciales con apoderadas que necesiten orientaciones y seguimientos de casos.</a:t>
            </a:r>
          </a:p>
          <a:p>
            <a:pPr algn="l" marL="454948" indent="-227474" lvl="1">
              <a:lnSpc>
                <a:spcPts val="2950"/>
              </a:lnSpc>
              <a:buFont typeface="Arial"/>
              <a:buChar char="•"/>
            </a:pPr>
            <a:r>
              <a:rPr lang="en-US" sz="2107" spc="118">
                <a:solidFill>
                  <a:srgbClr val="022033"/>
                </a:solidFill>
                <a:latin typeface="Ruda"/>
                <a:ea typeface="Ruda"/>
                <a:cs typeface="Ruda"/>
                <a:sym typeface="Ruda"/>
              </a:rPr>
              <a:t>Prestar apoyo y/o asesorías a funcionarios para obtención de beneficios y becas que tengan que ver con su competencia. </a:t>
            </a:r>
          </a:p>
          <a:p>
            <a:pPr algn="l" marL="454948" indent="-227474" lvl="1">
              <a:lnSpc>
                <a:spcPts val="2950"/>
              </a:lnSpc>
              <a:buFont typeface="Arial"/>
              <a:buChar char="•"/>
            </a:pPr>
            <a:r>
              <a:rPr lang="en-US" sz="2107" spc="118">
                <a:solidFill>
                  <a:srgbClr val="022033"/>
                </a:solidFill>
                <a:latin typeface="Ruda"/>
                <a:ea typeface="Ruda"/>
                <a:cs typeface="Ruda"/>
                <a:sym typeface="Ruda"/>
              </a:rPr>
              <a:t>Gestionar diversos talleres y charlas para estudiantes y apoderados con profesionales de la salud y Carabineros de Chile. </a:t>
            </a:r>
          </a:p>
          <a:p>
            <a:pPr algn="l" marL="454948" indent="-227474" lvl="1">
              <a:lnSpc>
                <a:spcPts val="2950"/>
              </a:lnSpc>
              <a:buFont typeface="Arial"/>
              <a:buChar char="•"/>
            </a:pPr>
            <a:r>
              <a:rPr lang="en-US" sz="2107" spc="118">
                <a:solidFill>
                  <a:srgbClr val="022033"/>
                </a:solidFill>
                <a:latin typeface="Ruda"/>
                <a:ea typeface="Ruda"/>
                <a:cs typeface="Ruda"/>
                <a:sym typeface="Ruda"/>
              </a:rPr>
              <a:t>Acompañamiento en traslados a estudiantes 7° y 8° 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6963738" y="6567200"/>
            <a:ext cx="971055" cy="934870"/>
            <a:chOff x="0" y="0"/>
            <a:chExt cx="255751" cy="24622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55751" cy="246221"/>
            </a:xfrm>
            <a:custGeom>
              <a:avLst/>
              <a:gdLst/>
              <a:ahLst/>
              <a:cxnLst/>
              <a:rect r="r" b="b" t="t" l="l"/>
              <a:pathLst>
                <a:path h="246221" w="255751">
                  <a:moveTo>
                    <a:pt x="123111" y="0"/>
                  </a:moveTo>
                  <a:lnTo>
                    <a:pt x="132641" y="0"/>
                  </a:lnTo>
                  <a:cubicBezTo>
                    <a:pt x="200633" y="0"/>
                    <a:pt x="255751" y="55118"/>
                    <a:pt x="255751" y="123111"/>
                  </a:cubicBezTo>
                  <a:lnTo>
                    <a:pt x="255751" y="123111"/>
                  </a:lnTo>
                  <a:cubicBezTo>
                    <a:pt x="255751" y="155761"/>
                    <a:pt x="242781" y="187075"/>
                    <a:pt x="219693" y="210163"/>
                  </a:cubicBezTo>
                  <a:cubicBezTo>
                    <a:pt x="196605" y="233251"/>
                    <a:pt x="165292" y="246221"/>
                    <a:pt x="132641" y="246221"/>
                  </a:cubicBezTo>
                  <a:lnTo>
                    <a:pt x="123111" y="246221"/>
                  </a:lnTo>
                  <a:cubicBezTo>
                    <a:pt x="55118" y="246221"/>
                    <a:pt x="0" y="191103"/>
                    <a:pt x="0" y="123111"/>
                  </a:cubicBezTo>
                  <a:lnTo>
                    <a:pt x="0" y="123111"/>
                  </a:lnTo>
                  <a:cubicBezTo>
                    <a:pt x="0" y="55118"/>
                    <a:pt x="55118" y="0"/>
                    <a:pt x="123111" y="0"/>
                  </a:cubicBezTo>
                  <a:close/>
                </a:path>
              </a:pathLst>
            </a:custGeom>
            <a:solidFill>
              <a:srgbClr val="BFD1E1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255751" cy="2843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5992683" y="4339032"/>
            <a:ext cx="971055" cy="934870"/>
            <a:chOff x="0" y="0"/>
            <a:chExt cx="255751" cy="24622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55751" cy="246221"/>
            </a:xfrm>
            <a:custGeom>
              <a:avLst/>
              <a:gdLst/>
              <a:ahLst/>
              <a:cxnLst/>
              <a:rect r="r" b="b" t="t" l="l"/>
              <a:pathLst>
                <a:path h="246221" w="255751">
                  <a:moveTo>
                    <a:pt x="123111" y="0"/>
                  </a:moveTo>
                  <a:lnTo>
                    <a:pt x="132641" y="0"/>
                  </a:lnTo>
                  <a:cubicBezTo>
                    <a:pt x="200633" y="0"/>
                    <a:pt x="255751" y="55118"/>
                    <a:pt x="255751" y="123111"/>
                  </a:cubicBezTo>
                  <a:lnTo>
                    <a:pt x="255751" y="123111"/>
                  </a:lnTo>
                  <a:cubicBezTo>
                    <a:pt x="255751" y="155761"/>
                    <a:pt x="242781" y="187075"/>
                    <a:pt x="219693" y="210163"/>
                  </a:cubicBezTo>
                  <a:cubicBezTo>
                    <a:pt x="196605" y="233251"/>
                    <a:pt x="165292" y="246221"/>
                    <a:pt x="132641" y="246221"/>
                  </a:cubicBezTo>
                  <a:lnTo>
                    <a:pt x="123111" y="246221"/>
                  </a:lnTo>
                  <a:cubicBezTo>
                    <a:pt x="55118" y="246221"/>
                    <a:pt x="0" y="191103"/>
                    <a:pt x="0" y="123111"/>
                  </a:cubicBezTo>
                  <a:lnTo>
                    <a:pt x="0" y="123111"/>
                  </a:lnTo>
                  <a:cubicBezTo>
                    <a:pt x="0" y="55118"/>
                    <a:pt x="55118" y="0"/>
                    <a:pt x="123111" y="0"/>
                  </a:cubicBezTo>
                  <a:close/>
                </a:path>
              </a:pathLst>
            </a:custGeom>
            <a:solidFill>
              <a:srgbClr val="BFD1E1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255751" cy="2843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6630611" y="3765858"/>
            <a:ext cx="971055" cy="934870"/>
            <a:chOff x="0" y="0"/>
            <a:chExt cx="255751" cy="24622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55751" cy="246221"/>
            </a:xfrm>
            <a:custGeom>
              <a:avLst/>
              <a:gdLst/>
              <a:ahLst/>
              <a:cxnLst/>
              <a:rect r="r" b="b" t="t" l="l"/>
              <a:pathLst>
                <a:path h="246221" w="255751">
                  <a:moveTo>
                    <a:pt x="123111" y="0"/>
                  </a:moveTo>
                  <a:lnTo>
                    <a:pt x="132641" y="0"/>
                  </a:lnTo>
                  <a:cubicBezTo>
                    <a:pt x="200633" y="0"/>
                    <a:pt x="255751" y="55118"/>
                    <a:pt x="255751" y="123111"/>
                  </a:cubicBezTo>
                  <a:lnTo>
                    <a:pt x="255751" y="123111"/>
                  </a:lnTo>
                  <a:cubicBezTo>
                    <a:pt x="255751" y="155761"/>
                    <a:pt x="242781" y="187075"/>
                    <a:pt x="219693" y="210163"/>
                  </a:cubicBezTo>
                  <a:cubicBezTo>
                    <a:pt x="196605" y="233251"/>
                    <a:pt x="165292" y="246221"/>
                    <a:pt x="132641" y="246221"/>
                  </a:cubicBezTo>
                  <a:lnTo>
                    <a:pt x="123111" y="246221"/>
                  </a:lnTo>
                  <a:cubicBezTo>
                    <a:pt x="55118" y="246221"/>
                    <a:pt x="0" y="191103"/>
                    <a:pt x="0" y="123111"/>
                  </a:cubicBezTo>
                  <a:lnTo>
                    <a:pt x="0" y="123111"/>
                  </a:lnTo>
                  <a:cubicBezTo>
                    <a:pt x="0" y="55118"/>
                    <a:pt x="55118" y="0"/>
                    <a:pt x="123111" y="0"/>
                  </a:cubicBezTo>
                  <a:close/>
                </a:path>
              </a:pathLst>
            </a:custGeom>
            <a:solidFill>
              <a:srgbClr val="568AB9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255751" cy="2843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6288245" y="5894470"/>
            <a:ext cx="971055" cy="934870"/>
            <a:chOff x="0" y="0"/>
            <a:chExt cx="255751" cy="246221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55751" cy="246221"/>
            </a:xfrm>
            <a:custGeom>
              <a:avLst/>
              <a:gdLst/>
              <a:ahLst/>
              <a:cxnLst/>
              <a:rect r="r" b="b" t="t" l="l"/>
              <a:pathLst>
                <a:path h="246221" w="255751">
                  <a:moveTo>
                    <a:pt x="123111" y="0"/>
                  </a:moveTo>
                  <a:lnTo>
                    <a:pt x="132641" y="0"/>
                  </a:lnTo>
                  <a:cubicBezTo>
                    <a:pt x="200633" y="0"/>
                    <a:pt x="255751" y="55118"/>
                    <a:pt x="255751" y="123111"/>
                  </a:cubicBezTo>
                  <a:lnTo>
                    <a:pt x="255751" y="123111"/>
                  </a:lnTo>
                  <a:cubicBezTo>
                    <a:pt x="255751" y="155761"/>
                    <a:pt x="242781" y="187075"/>
                    <a:pt x="219693" y="210163"/>
                  </a:cubicBezTo>
                  <a:cubicBezTo>
                    <a:pt x="196605" y="233251"/>
                    <a:pt x="165292" y="246221"/>
                    <a:pt x="132641" y="246221"/>
                  </a:cubicBezTo>
                  <a:lnTo>
                    <a:pt x="123111" y="246221"/>
                  </a:lnTo>
                  <a:cubicBezTo>
                    <a:pt x="55118" y="246221"/>
                    <a:pt x="0" y="191103"/>
                    <a:pt x="0" y="123111"/>
                  </a:cubicBezTo>
                  <a:lnTo>
                    <a:pt x="0" y="123111"/>
                  </a:lnTo>
                  <a:cubicBezTo>
                    <a:pt x="0" y="55118"/>
                    <a:pt x="55118" y="0"/>
                    <a:pt x="123111" y="0"/>
                  </a:cubicBezTo>
                  <a:close/>
                </a:path>
              </a:pathLst>
            </a:custGeom>
            <a:solidFill>
              <a:srgbClr val="568AB9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255751" cy="2843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6963738" y="8901056"/>
            <a:ext cx="971055" cy="934870"/>
            <a:chOff x="0" y="0"/>
            <a:chExt cx="255751" cy="246221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55751" cy="246221"/>
            </a:xfrm>
            <a:custGeom>
              <a:avLst/>
              <a:gdLst/>
              <a:ahLst/>
              <a:cxnLst/>
              <a:rect r="r" b="b" t="t" l="l"/>
              <a:pathLst>
                <a:path h="246221" w="255751">
                  <a:moveTo>
                    <a:pt x="123111" y="0"/>
                  </a:moveTo>
                  <a:lnTo>
                    <a:pt x="132641" y="0"/>
                  </a:lnTo>
                  <a:cubicBezTo>
                    <a:pt x="200633" y="0"/>
                    <a:pt x="255751" y="55118"/>
                    <a:pt x="255751" y="123111"/>
                  </a:cubicBezTo>
                  <a:lnTo>
                    <a:pt x="255751" y="123111"/>
                  </a:lnTo>
                  <a:cubicBezTo>
                    <a:pt x="255751" y="155761"/>
                    <a:pt x="242781" y="187075"/>
                    <a:pt x="219693" y="210163"/>
                  </a:cubicBezTo>
                  <a:cubicBezTo>
                    <a:pt x="196605" y="233251"/>
                    <a:pt x="165292" y="246221"/>
                    <a:pt x="132641" y="246221"/>
                  </a:cubicBezTo>
                  <a:lnTo>
                    <a:pt x="123111" y="246221"/>
                  </a:lnTo>
                  <a:cubicBezTo>
                    <a:pt x="55118" y="246221"/>
                    <a:pt x="0" y="191103"/>
                    <a:pt x="0" y="123111"/>
                  </a:cubicBezTo>
                  <a:lnTo>
                    <a:pt x="0" y="123111"/>
                  </a:lnTo>
                  <a:cubicBezTo>
                    <a:pt x="0" y="55118"/>
                    <a:pt x="55118" y="0"/>
                    <a:pt x="123111" y="0"/>
                  </a:cubicBezTo>
                  <a:close/>
                </a:path>
              </a:pathLst>
            </a:custGeom>
            <a:solidFill>
              <a:srgbClr val="568AB9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255751" cy="2843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134706" y="6796421"/>
            <a:ext cx="3017161" cy="3366001"/>
          </a:xfrm>
          <a:custGeom>
            <a:avLst/>
            <a:gdLst/>
            <a:ahLst/>
            <a:cxnLst/>
            <a:rect r="r" b="b" t="t" l="l"/>
            <a:pathLst>
              <a:path h="3366001" w="3017161">
                <a:moveTo>
                  <a:pt x="0" y="0"/>
                </a:moveTo>
                <a:lnTo>
                  <a:pt x="3017161" y="0"/>
                </a:lnTo>
                <a:lnTo>
                  <a:pt x="3017161" y="3366000"/>
                </a:lnTo>
                <a:lnTo>
                  <a:pt x="0" y="336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83941" y="1195382"/>
            <a:ext cx="4218080" cy="2941556"/>
          </a:xfrm>
          <a:custGeom>
            <a:avLst/>
            <a:gdLst/>
            <a:ahLst/>
            <a:cxnLst/>
            <a:rect r="r" b="b" t="t" l="l"/>
            <a:pathLst>
              <a:path h="2941556" w="4218080">
                <a:moveTo>
                  <a:pt x="0" y="0"/>
                </a:moveTo>
                <a:lnTo>
                  <a:pt x="4218080" y="0"/>
                </a:lnTo>
                <a:lnTo>
                  <a:pt x="4218080" y="2941556"/>
                </a:lnTo>
                <a:lnTo>
                  <a:pt x="0" y="29415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9525" cap="sq">
            <a:solidFill>
              <a:srgbClr val="000000"/>
            </a:solidFill>
            <a:prstDash val="dash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2795766" y="1195382"/>
            <a:ext cx="4790630" cy="2666629"/>
          </a:xfrm>
          <a:custGeom>
            <a:avLst/>
            <a:gdLst/>
            <a:ahLst/>
            <a:cxnLst/>
            <a:rect r="r" b="b" t="t" l="l"/>
            <a:pathLst>
              <a:path h="2666629" w="4790630">
                <a:moveTo>
                  <a:pt x="0" y="0"/>
                </a:moveTo>
                <a:lnTo>
                  <a:pt x="4790630" y="0"/>
                </a:lnTo>
                <a:lnTo>
                  <a:pt x="4790630" y="2666629"/>
                </a:lnTo>
                <a:lnTo>
                  <a:pt x="0" y="26666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725960" y="2666160"/>
            <a:ext cx="4246300" cy="2835477"/>
          </a:xfrm>
          <a:custGeom>
            <a:avLst/>
            <a:gdLst/>
            <a:ahLst/>
            <a:cxnLst/>
            <a:rect r="r" b="b" t="t" l="l"/>
            <a:pathLst>
              <a:path h="2835477" w="4246300">
                <a:moveTo>
                  <a:pt x="0" y="0"/>
                </a:moveTo>
                <a:lnTo>
                  <a:pt x="4246300" y="0"/>
                </a:lnTo>
                <a:lnTo>
                  <a:pt x="4246300" y="2835477"/>
                </a:lnTo>
                <a:lnTo>
                  <a:pt x="0" y="28354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972260" y="2666160"/>
            <a:ext cx="4078425" cy="2835477"/>
          </a:xfrm>
          <a:custGeom>
            <a:avLst/>
            <a:gdLst/>
            <a:ahLst/>
            <a:cxnLst/>
            <a:rect r="r" b="b" t="t" l="l"/>
            <a:pathLst>
              <a:path h="2835477" w="4078425">
                <a:moveTo>
                  <a:pt x="0" y="0"/>
                </a:moveTo>
                <a:lnTo>
                  <a:pt x="4078425" y="0"/>
                </a:lnTo>
                <a:lnTo>
                  <a:pt x="4078425" y="2835477"/>
                </a:lnTo>
                <a:lnTo>
                  <a:pt x="0" y="28354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765" r="0" b="-765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788201" y="5501637"/>
            <a:ext cx="4368117" cy="2589568"/>
          </a:xfrm>
          <a:custGeom>
            <a:avLst/>
            <a:gdLst/>
            <a:ahLst/>
            <a:cxnLst/>
            <a:rect r="r" b="b" t="t" l="l"/>
            <a:pathLst>
              <a:path h="2589568" w="4368117">
                <a:moveTo>
                  <a:pt x="0" y="0"/>
                </a:moveTo>
                <a:lnTo>
                  <a:pt x="4368118" y="0"/>
                </a:lnTo>
                <a:lnTo>
                  <a:pt x="4368118" y="2589568"/>
                </a:lnTo>
                <a:lnTo>
                  <a:pt x="0" y="25895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156319" y="5977779"/>
            <a:ext cx="4374301" cy="2501643"/>
          </a:xfrm>
          <a:custGeom>
            <a:avLst/>
            <a:gdLst/>
            <a:ahLst/>
            <a:cxnLst/>
            <a:rect r="r" b="b" t="t" l="l"/>
            <a:pathLst>
              <a:path h="2501643" w="4374301">
                <a:moveTo>
                  <a:pt x="0" y="0"/>
                </a:moveTo>
                <a:lnTo>
                  <a:pt x="4374300" y="0"/>
                </a:lnTo>
                <a:lnTo>
                  <a:pt x="4374300" y="2501642"/>
                </a:lnTo>
                <a:lnTo>
                  <a:pt x="0" y="25016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952375" y="5977779"/>
            <a:ext cx="3835826" cy="2626938"/>
          </a:xfrm>
          <a:custGeom>
            <a:avLst/>
            <a:gdLst/>
            <a:ahLst/>
            <a:cxnLst/>
            <a:rect r="r" b="b" t="t" l="l"/>
            <a:pathLst>
              <a:path h="2626938" w="3835826">
                <a:moveTo>
                  <a:pt x="0" y="0"/>
                </a:moveTo>
                <a:lnTo>
                  <a:pt x="3835826" y="0"/>
                </a:lnTo>
                <a:lnTo>
                  <a:pt x="3835826" y="2626938"/>
                </a:lnTo>
                <a:lnTo>
                  <a:pt x="0" y="26269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3225" r="0" b="-12647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321036" y="1247775"/>
            <a:ext cx="12870045" cy="1061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33"/>
              </a:lnSpc>
            </a:pPr>
            <a:r>
              <a:rPr lang="en-US" sz="8405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EVIDENCIA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-10800000">
            <a:off x="383850" y="6796421"/>
            <a:ext cx="3017161" cy="3366001"/>
          </a:xfrm>
          <a:custGeom>
            <a:avLst/>
            <a:gdLst/>
            <a:ahLst/>
            <a:cxnLst/>
            <a:rect r="r" b="b" t="t" l="l"/>
            <a:pathLst>
              <a:path h="3366001" w="3017161">
                <a:moveTo>
                  <a:pt x="0" y="0"/>
                </a:moveTo>
                <a:lnTo>
                  <a:pt x="3017160" y="0"/>
                </a:lnTo>
                <a:lnTo>
                  <a:pt x="3017160" y="3366000"/>
                </a:lnTo>
                <a:lnTo>
                  <a:pt x="0" y="3366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400000">
            <a:off x="14969289" y="6796421"/>
            <a:ext cx="3017161" cy="3366001"/>
          </a:xfrm>
          <a:custGeom>
            <a:avLst/>
            <a:gdLst/>
            <a:ahLst/>
            <a:cxnLst/>
            <a:rect r="r" b="b" t="t" l="l"/>
            <a:pathLst>
              <a:path h="3366001" w="3017161">
                <a:moveTo>
                  <a:pt x="0" y="0"/>
                </a:moveTo>
                <a:lnTo>
                  <a:pt x="3017160" y="0"/>
                </a:lnTo>
                <a:lnTo>
                  <a:pt x="3017160" y="3366000"/>
                </a:lnTo>
                <a:lnTo>
                  <a:pt x="0" y="3366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400000">
            <a:off x="14721639" y="6796421"/>
            <a:ext cx="3017161" cy="3366001"/>
          </a:xfrm>
          <a:custGeom>
            <a:avLst/>
            <a:gdLst/>
            <a:ahLst/>
            <a:cxnLst/>
            <a:rect r="r" b="b" t="t" l="l"/>
            <a:pathLst>
              <a:path h="3366001" w="3017161">
                <a:moveTo>
                  <a:pt x="0" y="0"/>
                </a:moveTo>
                <a:lnTo>
                  <a:pt x="3017160" y="0"/>
                </a:lnTo>
                <a:lnTo>
                  <a:pt x="3017160" y="3366000"/>
                </a:lnTo>
                <a:lnTo>
                  <a:pt x="0" y="3366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782146">
            <a:off x="-348090" y="-779855"/>
            <a:ext cx="5099972" cy="4114800"/>
          </a:xfrm>
          <a:custGeom>
            <a:avLst/>
            <a:gdLst/>
            <a:ahLst/>
            <a:cxnLst/>
            <a:rect r="r" b="b" t="t" l="l"/>
            <a:pathLst>
              <a:path h="4114800" w="5099972">
                <a:moveTo>
                  <a:pt x="0" y="0"/>
                </a:moveTo>
                <a:lnTo>
                  <a:pt x="5099971" y="0"/>
                </a:lnTo>
                <a:lnTo>
                  <a:pt x="50999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083700">
            <a:off x="-822194" y="-548327"/>
            <a:ext cx="6404702" cy="5167493"/>
          </a:xfrm>
          <a:custGeom>
            <a:avLst/>
            <a:gdLst/>
            <a:ahLst/>
            <a:cxnLst/>
            <a:rect r="r" b="b" t="t" l="l"/>
            <a:pathLst>
              <a:path h="5167493" w="6404702">
                <a:moveTo>
                  <a:pt x="0" y="0"/>
                </a:moveTo>
                <a:lnTo>
                  <a:pt x="6404702" y="0"/>
                </a:lnTo>
                <a:lnTo>
                  <a:pt x="6404702" y="5167493"/>
                </a:lnTo>
                <a:lnTo>
                  <a:pt x="0" y="51674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4299971">
            <a:off x="-504034" y="-898028"/>
            <a:ext cx="7063892" cy="5699346"/>
          </a:xfrm>
          <a:custGeom>
            <a:avLst/>
            <a:gdLst/>
            <a:ahLst/>
            <a:cxnLst/>
            <a:rect r="r" b="b" t="t" l="l"/>
            <a:pathLst>
              <a:path h="5699346" w="7063892">
                <a:moveTo>
                  <a:pt x="0" y="0"/>
                </a:moveTo>
                <a:lnTo>
                  <a:pt x="7063892" y="0"/>
                </a:lnTo>
                <a:lnTo>
                  <a:pt x="7063892" y="5699346"/>
                </a:lnTo>
                <a:lnTo>
                  <a:pt x="0" y="56993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711560" y="1209675"/>
            <a:ext cx="14864881" cy="1664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56"/>
              </a:lnSpc>
            </a:pPr>
            <a:r>
              <a:rPr lang="en-US" sz="6909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GESTIÓN INSPECTORÍA Y CONVIVENCIA ESCOLAR 2024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098759" y="604794"/>
            <a:ext cx="4378481" cy="437848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6288245" y="5780212"/>
            <a:ext cx="971055" cy="934870"/>
            <a:chOff x="0" y="0"/>
            <a:chExt cx="255751" cy="24622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5751" cy="246221"/>
            </a:xfrm>
            <a:custGeom>
              <a:avLst/>
              <a:gdLst/>
              <a:ahLst/>
              <a:cxnLst/>
              <a:rect r="r" b="b" t="t" l="l"/>
              <a:pathLst>
                <a:path h="246221" w="255751">
                  <a:moveTo>
                    <a:pt x="123111" y="0"/>
                  </a:moveTo>
                  <a:lnTo>
                    <a:pt x="132641" y="0"/>
                  </a:lnTo>
                  <a:cubicBezTo>
                    <a:pt x="200633" y="0"/>
                    <a:pt x="255751" y="55118"/>
                    <a:pt x="255751" y="123111"/>
                  </a:cubicBezTo>
                  <a:lnTo>
                    <a:pt x="255751" y="123111"/>
                  </a:lnTo>
                  <a:cubicBezTo>
                    <a:pt x="255751" y="155761"/>
                    <a:pt x="242781" y="187075"/>
                    <a:pt x="219693" y="210163"/>
                  </a:cubicBezTo>
                  <a:cubicBezTo>
                    <a:pt x="196605" y="233251"/>
                    <a:pt x="165292" y="246221"/>
                    <a:pt x="132641" y="246221"/>
                  </a:cubicBezTo>
                  <a:lnTo>
                    <a:pt x="123111" y="246221"/>
                  </a:lnTo>
                  <a:cubicBezTo>
                    <a:pt x="55118" y="246221"/>
                    <a:pt x="0" y="191103"/>
                    <a:pt x="0" y="123111"/>
                  </a:cubicBezTo>
                  <a:lnTo>
                    <a:pt x="0" y="123111"/>
                  </a:lnTo>
                  <a:cubicBezTo>
                    <a:pt x="0" y="55118"/>
                    <a:pt x="55118" y="0"/>
                    <a:pt x="123111" y="0"/>
                  </a:cubicBezTo>
                  <a:close/>
                </a:path>
              </a:pathLst>
            </a:custGeom>
            <a:solidFill>
              <a:srgbClr val="568AB9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55751" cy="2843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660627" y="3334945"/>
            <a:ext cx="7308545" cy="5825403"/>
          </a:xfrm>
          <a:custGeom>
            <a:avLst/>
            <a:gdLst/>
            <a:ahLst/>
            <a:cxnLst/>
            <a:rect r="r" b="b" t="t" l="l"/>
            <a:pathLst>
              <a:path h="5825403" w="7308545">
                <a:moveTo>
                  <a:pt x="0" y="0"/>
                </a:moveTo>
                <a:lnTo>
                  <a:pt x="7308545" y="0"/>
                </a:lnTo>
                <a:lnTo>
                  <a:pt x="7308545" y="5825404"/>
                </a:lnTo>
                <a:lnTo>
                  <a:pt x="0" y="58254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678" t="0" r="-595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949409" y="6860354"/>
            <a:ext cx="3254063" cy="3311263"/>
          </a:xfrm>
          <a:custGeom>
            <a:avLst/>
            <a:gdLst/>
            <a:ahLst/>
            <a:cxnLst/>
            <a:rect r="r" b="b" t="t" l="l"/>
            <a:pathLst>
              <a:path h="3311263" w="3254063">
                <a:moveTo>
                  <a:pt x="0" y="0"/>
                </a:moveTo>
                <a:lnTo>
                  <a:pt x="3254063" y="0"/>
                </a:lnTo>
                <a:lnTo>
                  <a:pt x="3254063" y="3311264"/>
                </a:lnTo>
                <a:lnTo>
                  <a:pt x="0" y="33112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236409" y="3403117"/>
            <a:ext cx="7198811" cy="4578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81"/>
              </a:lnSpc>
              <a:spcBef>
                <a:spcPct val="0"/>
              </a:spcBef>
            </a:pPr>
            <a:r>
              <a:rPr lang="en-US" sz="2915" spc="163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Inspect</a:t>
            </a:r>
            <a:r>
              <a:rPr lang="en-US" sz="2915" spc="163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oría General del colegio Gabriela Mistral realiza su gestión de acuerdo a lo declarado en nuestro Proyecto Educativo Interno y enfatizando en la aplicación de normas de convivencia escolar según las directrices emanadas del Ministerio de Educación. </a:t>
            </a:r>
          </a:p>
          <a:p>
            <a:pPr algn="l">
              <a:lnSpc>
                <a:spcPts val="4081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5915" y="1402648"/>
            <a:ext cx="8327633" cy="7855652"/>
          </a:xfrm>
          <a:custGeom>
            <a:avLst/>
            <a:gdLst/>
            <a:ahLst/>
            <a:cxnLst/>
            <a:rect r="r" b="b" t="t" l="l"/>
            <a:pathLst>
              <a:path h="7855652" w="8327633">
                <a:moveTo>
                  <a:pt x="0" y="0"/>
                </a:moveTo>
                <a:lnTo>
                  <a:pt x="8327634" y="0"/>
                </a:lnTo>
                <a:lnTo>
                  <a:pt x="8327634" y="7855652"/>
                </a:lnTo>
                <a:lnTo>
                  <a:pt x="0" y="7855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-29949" t="0" r="-1154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635866" y="3135283"/>
            <a:ext cx="9879924" cy="5991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26"/>
              </a:lnSpc>
            </a:pPr>
            <a:r>
              <a:rPr lang="en-US" sz="3161" spc="177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Sra. Presidenta del Centro General de Padres y Apoderados, Directivas de los Microcentros, Padres y Apoderados. </a:t>
            </a:r>
          </a:p>
          <a:p>
            <a:pPr algn="l">
              <a:lnSpc>
                <a:spcPts val="4426"/>
              </a:lnSpc>
            </a:pPr>
            <a:r>
              <a:rPr lang="en-US" sz="3161" spc="177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Cumpliendo con lo dispuesto en la Ley 19.532 del año 2004, que modifica el régimen de Jornada Escolar Completa, en su Artículo Nº11, se nos solicita a los directores de colegios dar una cuenta pública de los resultados de la gestión hecha durante el año escolar 2024.</a:t>
            </a:r>
          </a:p>
          <a:p>
            <a:pPr algn="l">
              <a:lnSpc>
                <a:spcPts val="2886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-1651410" y="1246282"/>
            <a:ext cx="14864881" cy="1451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INTRODUCCIÓN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773772" y="604794"/>
            <a:ext cx="3703468" cy="370346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7465287" y="4863039"/>
            <a:ext cx="971055" cy="934870"/>
            <a:chOff x="0" y="0"/>
            <a:chExt cx="255751" cy="24622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5751" cy="246221"/>
            </a:xfrm>
            <a:custGeom>
              <a:avLst/>
              <a:gdLst/>
              <a:ahLst/>
              <a:cxnLst/>
              <a:rect r="r" b="b" t="t" l="l"/>
              <a:pathLst>
                <a:path h="246221" w="255751">
                  <a:moveTo>
                    <a:pt x="123111" y="0"/>
                  </a:moveTo>
                  <a:lnTo>
                    <a:pt x="132641" y="0"/>
                  </a:lnTo>
                  <a:cubicBezTo>
                    <a:pt x="200633" y="0"/>
                    <a:pt x="255751" y="55118"/>
                    <a:pt x="255751" y="123111"/>
                  </a:cubicBezTo>
                  <a:lnTo>
                    <a:pt x="255751" y="123111"/>
                  </a:lnTo>
                  <a:cubicBezTo>
                    <a:pt x="255751" y="155761"/>
                    <a:pt x="242781" y="187075"/>
                    <a:pt x="219693" y="210163"/>
                  </a:cubicBezTo>
                  <a:cubicBezTo>
                    <a:pt x="196605" y="233251"/>
                    <a:pt x="165292" y="246221"/>
                    <a:pt x="132641" y="246221"/>
                  </a:cubicBezTo>
                  <a:lnTo>
                    <a:pt x="123111" y="246221"/>
                  </a:lnTo>
                  <a:cubicBezTo>
                    <a:pt x="55118" y="246221"/>
                    <a:pt x="0" y="191103"/>
                    <a:pt x="0" y="123111"/>
                  </a:cubicBezTo>
                  <a:lnTo>
                    <a:pt x="0" y="123111"/>
                  </a:lnTo>
                  <a:cubicBezTo>
                    <a:pt x="0" y="55118"/>
                    <a:pt x="55118" y="0"/>
                    <a:pt x="123111" y="0"/>
                  </a:cubicBezTo>
                  <a:close/>
                </a:path>
              </a:pathLst>
            </a:custGeom>
            <a:solidFill>
              <a:srgbClr val="568AB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55751" cy="2843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>
            <a:alphaModFix amt="73000"/>
          </a:blip>
          <a:srcRect l="0" t="0" r="0" b="0"/>
          <a:stretch>
            <a:fillRect/>
          </a:stretch>
        </p:blipFill>
        <p:spPr>
          <a:xfrm flipH="false" flipV="false" rot="0">
            <a:off x="-215994" y="-457100"/>
            <a:ext cx="19185608" cy="10935797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558733" y="918125"/>
            <a:ext cx="7166801" cy="8566852"/>
            <a:chOff x="0" y="0"/>
            <a:chExt cx="1887553" cy="22562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87553" cy="2256290"/>
            </a:xfrm>
            <a:custGeom>
              <a:avLst/>
              <a:gdLst/>
              <a:ahLst/>
              <a:cxnLst/>
              <a:rect r="r" b="b" t="t" l="l"/>
              <a:pathLst>
                <a:path h="2256290" w="1887553">
                  <a:moveTo>
                    <a:pt x="37809" y="0"/>
                  </a:moveTo>
                  <a:lnTo>
                    <a:pt x="1849744" y="0"/>
                  </a:lnTo>
                  <a:cubicBezTo>
                    <a:pt x="1859771" y="0"/>
                    <a:pt x="1869388" y="3983"/>
                    <a:pt x="1876479" y="11074"/>
                  </a:cubicBezTo>
                  <a:cubicBezTo>
                    <a:pt x="1883569" y="18164"/>
                    <a:pt x="1887553" y="27781"/>
                    <a:pt x="1887553" y="37809"/>
                  </a:cubicBezTo>
                  <a:lnTo>
                    <a:pt x="1887553" y="2218482"/>
                  </a:lnTo>
                  <a:cubicBezTo>
                    <a:pt x="1887553" y="2228509"/>
                    <a:pt x="1883569" y="2238126"/>
                    <a:pt x="1876479" y="2245216"/>
                  </a:cubicBezTo>
                  <a:cubicBezTo>
                    <a:pt x="1869388" y="2252307"/>
                    <a:pt x="1859771" y="2256290"/>
                    <a:pt x="1849744" y="2256290"/>
                  </a:cubicBezTo>
                  <a:lnTo>
                    <a:pt x="37809" y="2256290"/>
                  </a:lnTo>
                  <a:cubicBezTo>
                    <a:pt x="27781" y="2256290"/>
                    <a:pt x="18164" y="2252307"/>
                    <a:pt x="11074" y="2245216"/>
                  </a:cubicBezTo>
                  <a:cubicBezTo>
                    <a:pt x="3983" y="2238126"/>
                    <a:pt x="0" y="2228509"/>
                    <a:pt x="0" y="2218482"/>
                  </a:cubicBezTo>
                  <a:lnTo>
                    <a:pt x="0" y="37809"/>
                  </a:lnTo>
                  <a:cubicBezTo>
                    <a:pt x="0" y="27781"/>
                    <a:pt x="3983" y="18164"/>
                    <a:pt x="11074" y="11074"/>
                  </a:cubicBezTo>
                  <a:cubicBezTo>
                    <a:pt x="18164" y="3983"/>
                    <a:pt x="27781" y="0"/>
                    <a:pt x="37809" y="0"/>
                  </a:cubicBezTo>
                  <a:close/>
                </a:path>
              </a:pathLst>
            </a:custGeom>
            <a:solidFill>
              <a:srgbClr val="96B5D3">
                <a:alpha val="68627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887553" cy="22943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562466" y="802023"/>
            <a:ext cx="7166801" cy="8682954"/>
            <a:chOff x="0" y="0"/>
            <a:chExt cx="1887553" cy="228686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87553" cy="2286869"/>
            </a:xfrm>
            <a:custGeom>
              <a:avLst/>
              <a:gdLst/>
              <a:ahLst/>
              <a:cxnLst/>
              <a:rect r="r" b="b" t="t" l="l"/>
              <a:pathLst>
                <a:path h="2286869" w="1887553">
                  <a:moveTo>
                    <a:pt x="37809" y="0"/>
                  </a:moveTo>
                  <a:lnTo>
                    <a:pt x="1849744" y="0"/>
                  </a:lnTo>
                  <a:cubicBezTo>
                    <a:pt x="1859771" y="0"/>
                    <a:pt x="1869388" y="3983"/>
                    <a:pt x="1876479" y="11074"/>
                  </a:cubicBezTo>
                  <a:cubicBezTo>
                    <a:pt x="1883569" y="18164"/>
                    <a:pt x="1887553" y="27781"/>
                    <a:pt x="1887553" y="37809"/>
                  </a:cubicBezTo>
                  <a:lnTo>
                    <a:pt x="1887553" y="2249060"/>
                  </a:lnTo>
                  <a:cubicBezTo>
                    <a:pt x="1887553" y="2259087"/>
                    <a:pt x="1883569" y="2268704"/>
                    <a:pt x="1876479" y="2275795"/>
                  </a:cubicBezTo>
                  <a:cubicBezTo>
                    <a:pt x="1869388" y="2282885"/>
                    <a:pt x="1859771" y="2286869"/>
                    <a:pt x="1849744" y="2286869"/>
                  </a:cubicBezTo>
                  <a:lnTo>
                    <a:pt x="37809" y="2286869"/>
                  </a:lnTo>
                  <a:cubicBezTo>
                    <a:pt x="27781" y="2286869"/>
                    <a:pt x="18164" y="2282885"/>
                    <a:pt x="11074" y="2275795"/>
                  </a:cubicBezTo>
                  <a:cubicBezTo>
                    <a:pt x="3983" y="2268704"/>
                    <a:pt x="0" y="2259087"/>
                    <a:pt x="0" y="2249060"/>
                  </a:cubicBezTo>
                  <a:lnTo>
                    <a:pt x="0" y="37809"/>
                  </a:lnTo>
                  <a:cubicBezTo>
                    <a:pt x="0" y="27781"/>
                    <a:pt x="3983" y="18164"/>
                    <a:pt x="11074" y="11074"/>
                  </a:cubicBezTo>
                  <a:cubicBezTo>
                    <a:pt x="18164" y="3983"/>
                    <a:pt x="27781" y="0"/>
                    <a:pt x="37809" y="0"/>
                  </a:cubicBezTo>
                  <a:close/>
                </a:path>
              </a:pathLst>
            </a:custGeom>
            <a:solidFill>
              <a:srgbClr val="F3E780">
                <a:alpha val="75686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887553" cy="23249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952829" y="1729232"/>
            <a:ext cx="6433085" cy="6571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8"/>
              </a:lnSpc>
            </a:pPr>
            <a:r>
              <a:rPr lang="en-US" sz="2292" spc="128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Tod</a:t>
            </a:r>
            <a:r>
              <a:rPr lang="en-US" sz="2292" spc="128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os nuestros protocolos responden las necesidades que la comunidad educativa impone, insertas en nuestro reglamento interno:</a:t>
            </a:r>
          </a:p>
          <a:p>
            <a:pPr algn="l">
              <a:lnSpc>
                <a:spcPts val="3068"/>
              </a:lnSpc>
            </a:pPr>
          </a:p>
          <a:p>
            <a:pPr algn="l">
              <a:lnSpc>
                <a:spcPts val="3068"/>
              </a:lnSpc>
            </a:pPr>
            <a:r>
              <a:rPr lang="en-US" sz="2192" spc="122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   </a:t>
            </a:r>
            <a:r>
              <a:rPr lang="en-US" sz="2192" spc="122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1.</a:t>
            </a:r>
            <a:r>
              <a:rPr lang="en-US" sz="2192" spc="122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Protocolo de actuación por detección    de consumo, microtráfico y venta.</a:t>
            </a:r>
            <a:r>
              <a:rPr lang="en-US" sz="2192" spc="122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   </a:t>
            </a:r>
          </a:p>
          <a:p>
            <a:pPr algn="l">
              <a:lnSpc>
                <a:spcPts val="3068"/>
              </a:lnSpc>
            </a:pPr>
            <a:r>
              <a:rPr lang="en-US" sz="2192" spc="122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  </a:t>
            </a:r>
            <a:r>
              <a:rPr lang="en-US" sz="2192" spc="122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2. De prevención de acoso escolar.</a:t>
            </a:r>
          </a:p>
          <a:p>
            <a:pPr algn="l">
              <a:lnSpc>
                <a:spcPts val="3068"/>
              </a:lnSpc>
            </a:pPr>
            <a:r>
              <a:rPr lang="en-US" sz="2192" spc="122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  </a:t>
            </a:r>
            <a:r>
              <a:rPr lang="en-US" sz="2192" spc="122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3. Normas de seguridad</a:t>
            </a:r>
          </a:p>
          <a:p>
            <a:pPr algn="l">
              <a:lnSpc>
                <a:spcPts val="3068"/>
              </a:lnSpc>
            </a:pPr>
            <a:r>
              <a:rPr lang="en-US" sz="2192" spc="122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  </a:t>
            </a:r>
            <a:r>
              <a:rPr lang="en-US" sz="2192" spc="122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4. Abordaje y atención de accidentes escolares</a:t>
            </a:r>
          </a:p>
          <a:p>
            <a:pPr algn="l">
              <a:lnSpc>
                <a:spcPts val="3068"/>
              </a:lnSpc>
            </a:pPr>
            <a:r>
              <a:rPr lang="en-US" sz="2192" spc="122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  </a:t>
            </a:r>
            <a:r>
              <a:rPr lang="en-US" sz="2192" spc="122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5. Prevención de abuso sexual</a:t>
            </a:r>
          </a:p>
          <a:p>
            <a:pPr algn="l">
              <a:lnSpc>
                <a:spcPts val="3068"/>
              </a:lnSpc>
            </a:pPr>
            <a:r>
              <a:rPr lang="en-US" sz="2192" spc="122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  </a:t>
            </a:r>
            <a:r>
              <a:rPr lang="en-US" sz="2192" spc="122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6. Situaciones de embarazo </a:t>
            </a:r>
          </a:p>
          <a:p>
            <a:pPr algn="l">
              <a:lnSpc>
                <a:spcPts val="3068"/>
              </a:lnSpc>
            </a:pPr>
            <a:r>
              <a:rPr lang="en-US" sz="2192" spc="122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  </a:t>
            </a:r>
            <a:r>
              <a:rPr lang="en-US" sz="2192" spc="122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7. Protocolo bus de acercamiento</a:t>
            </a:r>
          </a:p>
          <a:p>
            <a:pPr algn="l">
              <a:lnSpc>
                <a:spcPts val="3068"/>
              </a:lnSpc>
            </a:pPr>
            <a:r>
              <a:rPr lang="en-US" sz="2192" spc="122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  </a:t>
            </a:r>
            <a:r>
              <a:rPr lang="en-US" sz="2192" spc="122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8. Capacitaciones de situaciones de intento suicida </a:t>
            </a:r>
          </a:p>
          <a:p>
            <a:pPr algn="l">
              <a:lnSpc>
                <a:spcPts val="320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0004829" y="1598900"/>
            <a:ext cx="6282075" cy="8350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48952" indent="-224476" lvl="1">
              <a:lnSpc>
                <a:spcPts val="2911"/>
              </a:lnSpc>
              <a:buFont typeface="Arial"/>
              <a:buChar char="•"/>
            </a:pPr>
            <a:r>
              <a:rPr lang="en-US" sz="2079" spc="116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Cier</a:t>
            </a:r>
            <a:r>
              <a:rPr lang="en-US" sz="2079" spc="116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re de todas las puertas de 5° a 8° durante los recreos y el almuerzo.</a:t>
            </a:r>
          </a:p>
          <a:p>
            <a:pPr algn="l" marL="448952" indent="-224476" lvl="1">
              <a:lnSpc>
                <a:spcPts val="2911"/>
              </a:lnSpc>
              <a:buFont typeface="Arial"/>
              <a:buChar char="•"/>
            </a:pPr>
            <a:r>
              <a:rPr lang="en-US" sz="2079" spc="116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Problema que llega a inspectoría se atiende de manera inmediata llamando a los apoderados.</a:t>
            </a:r>
          </a:p>
          <a:p>
            <a:pPr algn="l" marL="448952" indent="-224476" lvl="1">
              <a:lnSpc>
                <a:spcPts val="2911"/>
              </a:lnSpc>
              <a:buFont typeface="Arial"/>
              <a:buChar char="•"/>
            </a:pPr>
            <a:r>
              <a:rPr lang="en-US" sz="2079" spc="116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Llamado a la casa de los estudiantes para informar de las acciones (menores de indisciplina) </a:t>
            </a:r>
          </a:p>
          <a:p>
            <a:pPr algn="l" marL="448952" indent="-224476" lvl="1">
              <a:lnSpc>
                <a:spcPts val="2911"/>
              </a:lnSpc>
              <a:buFont typeface="Arial"/>
              <a:buChar char="•"/>
            </a:pPr>
            <a:r>
              <a:rPr lang="en-US" sz="2079" spc="116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Talleres extraescolares de K a 8º año.</a:t>
            </a:r>
          </a:p>
          <a:p>
            <a:pPr algn="l" marL="448952" indent="-224476" lvl="1">
              <a:lnSpc>
                <a:spcPts val="2911"/>
              </a:lnSpc>
              <a:buFont typeface="Arial"/>
              <a:buChar char="•"/>
            </a:pPr>
            <a:r>
              <a:rPr lang="en-US" sz="2079" spc="116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Mantención de terrazas tercer piso para la permanencia de los/as estudiantes en horarios de recreos.</a:t>
            </a:r>
          </a:p>
          <a:p>
            <a:pPr algn="l" marL="448952" indent="-224476" lvl="1">
              <a:lnSpc>
                <a:spcPts val="2911"/>
              </a:lnSpc>
              <a:buFont typeface="Arial"/>
              <a:buChar char="•"/>
            </a:pPr>
            <a:r>
              <a:rPr lang="en-US" sz="2079" spc="116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Bajo nivel de accidentabilidad en los patios.</a:t>
            </a:r>
          </a:p>
          <a:p>
            <a:pPr algn="l" marL="448952" indent="-224476" lvl="1">
              <a:lnSpc>
                <a:spcPts val="2911"/>
              </a:lnSpc>
              <a:buFont typeface="Arial"/>
              <a:buChar char="•"/>
            </a:pPr>
            <a:r>
              <a:rPr lang="en-US" sz="2079" spc="116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Incorporación de recursos humanos en apoyo a inspectoría , en vigilancia de patios y trayecto al almuerzo.</a:t>
            </a:r>
          </a:p>
          <a:p>
            <a:pPr algn="l" marL="448952" indent="-224476" lvl="1">
              <a:lnSpc>
                <a:spcPts val="2911"/>
              </a:lnSpc>
              <a:buFont typeface="Arial"/>
              <a:buChar char="•"/>
            </a:pPr>
            <a:r>
              <a:rPr lang="en-US" sz="2079" spc="116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Trabajo con Psicólogo y Trabajadora social en contención emocional.</a:t>
            </a:r>
          </a:p>
          <a:p>
            <a:pPr algn="l" marL="461082" indent="-230541" lvl="1">
              <a:lnSpc>
                <a:spcPts val="2989"/>
              </a:lnSpc>
              <a:buFont typeface="Arial"/>
              <a:buChar char="•"/>
            </a:pPr>
            <a:r>
              <a:rPr lang="en-US" sz="2135" spc="119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Realización de actividades vinculadas con UTP y Direccion.</a:t>
            </a:r>
          </a:p>
          <a:p>
            <a:pPr algn="l">
              <a:lnSpc>
                <a:spcPts val="2989"/>
              </a:lnSpc>
            </a:pPr>
          </a:p>
          <a:p>
            <a:pPr algn="l">
              <a:lnSpc>
                <a:spcPts val="2989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558733" y="1066135"/>
            <a:ext cx="716680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22033"/>
                </a:solidFill>
                <a:latin typeface="Open Sans"/>
                <a:ea typeface="Open Sans"/>
                <a:cs typeface="Open Sans"/>
                <a:sym typeface="Open Sans"/>
              </a:rPr>
              <a:t>PROTOCOLOS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562466" y="962025"/>
            <a:ext cx="716680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22033"/>
                </a:solidFill>
                <a:latin typeface="Open Sans"/>
                <a:ea typeface="Open Sans"/>
                <a:cs typeface="Open Sans"/>
                <a:sym typeface="Open Sans"/>
              </a:rPr>
              <a:t>MEDIDAS PREVENTIVAS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>
            <a:alphaModFix amt="48000"/>
          </a:blip>
          <a:srcRect l="0" t="1099" r="0" b="1099"/>
          <a:stretch>
            <a:fillRect/>
          </a:stretch>
        </p:blipFill>
        <p:spPr>
          <a:xfrm flipH="false" flipV="false" rot="0">
            <a:off x="-2723476" y="57058"/>
            <a:ext cx="21258651" cy="11850904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558733" y="918125"/>
            <a:ext cx="7166801" cy="8566852"/>
            <a:chOff x="0" y="0"/>
            <a:chExt cx="1887553" cy="22562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87553" cy="2256290"/>
            </a:xfrm>
            <a:custGeom>
              <a:avLst/>
              <a:gdLst/>
              <a:ahLst/>
              <a:cxnLst/>
              <a:rect r="r" b="b" t="t" l="l"/>
              <a:pathLst>
                <a:path h="2256290" w="1887553">
                  <a:moveTo>
                    <a:pt x="37809" y="0"/>
                  </a:moveTo>
                  <a:lnTo>
                    <a:pt x="1849744" y="0"/>
                  </a:lnTo>
                  <a:cubicBezTo>
                    <a:pt x="1859771" y="0"/>
                    <a:pt x="1869388" y="3983"/>
                    <a:pt x="1876479" y="11074"/>
                  </a:cubicBezTo>
                  <a:cubicBezTo>
                    <a:pt x="1883569" y="18164"/>
                    <a:pt x="1887553" y="27781"/>
                    <a:pt x="1887553" y="37809"/>
                  </a:cubicBezTo>
                  <a:lnTo>
                    <a:pt x="1887553" y="2218482"/>
                  </a:lnTo>
                  <a:cubicBezTo>
                    <a:pt x="1887553" y="2228509"/>
                    <a:pt x="1883569" y="2238126"/>
                    <a:pt x="1876479" y="2245216"/>
                  </a:cubicBezTo>
                  <a:cubicBezTo>
                    <a:pt x="1869388" y="2252307"/>
                    <a:pt x="1859771" y="2256290"/>
                    <a:pt x="1849744" y="2256290"/>
                  </a:cubicBezTo>
                  <a:lnTo>
                    <a:pt x="37809" y="2256290"/>
                  </a:lnTo>
                  <a:cubicBezTo>
                    <a:pt x="27781" y="2256290"/>
                    <a:pt x="18164" y="2252307"/>
                    <a:pt x="11074" y="2245216"/>
                  </a:cubicBezTo>
                  <a:cubicBezTo>
                    <a:pt x="3983" y="2238126"/>
                    <a:pt x="0" y="2228509"/>
                    <a:pt x="0" y="2218482"/>
                  </a:cubicBezTo>
                  <a:lnTo>
                    <a:pt x="0" y="37809"/>
                  </a:lnTo>
                  <a:cubicBezTo>
                    <a:pt x="0" y="27781"/>
                    <a:pt x="3983" y="18164"/>
                    <a:pt x="11074" y="11074"/>
                  </a:cubicBezTo>
                  <a:cubicBezTo>
                    <a:pt x="18164" y="3983"/>
                    <a:pt x="27781" y="0"/>
                    <a:pt x="37809" y="0"/>
                  </a:cubicBezTo>
                  <a:close/>
                </a:path>
              </a:pathLst>
            </a:custGeom>
            <a:solidFill>
              <a:srgbClr val="96B5D3">
                <a:alpha val="6078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887553" cy="22943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562466" y="802023"/>
            <a:ext cx="7166801" cy="8682954"/>
            <a:chOff x="0" y="0"/>
            <a:chExt cx="1887553" cy="228686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87553" cy="2286869"/>
            </a:xfrm>
            <a:custGeom>
              <a:avLst/>
              <a:gdLst/>
              <a:ahLst/>
              <a:cxnLst/>
              <a:rect r="r" b="b" t="t" l="l"/>
              <a:pathLst>
                <a:path h="2286869" w="1887553">
                  <a:moveTo>
                    <a:pt x="37809" y="0"/>
                  </a:moveTo>
                  <a:lnTo>
                    <a:pt x="1849744" y="0"/>
                  </a:lnTo>
                  <a:cubicBezTo>
                    <a:pt x="1859771" y="0"/>
                    <a:pt x="1869388" y="3983"/>
                    <a:pt x="1876479" y="11074"/>
                  </a:cubicBezTo>
                  <a:cubicBezTo>
                    <a:pt x="1883569" y="18164"/>
                    <a:pt x="1887553" y="27781"/>
                    <a:pt x="1887553" y="37809"/>
                  </a:cubicBezTo>
                  <a:lnTo>
                    <a:pt x="1887553" y="2249060"/>
                  </a:lnTo>
                  <a:cubicBezTo>
                    <a:pt x="1887553" y="2259087"/>
                    <a:pt x="1883569" y="2268704"/>
                    <a:pt x="1876479" y="2275795"/>
                  </a:cubicBezTo>
                  <a:cubicBezTo>
                    <a:pt x="1869388" y="2282885"/>
                    <a:pt x="1859771" y="2286869"/>
                    <a:pt x="1849744" y="2286869"/>
                  </a:cubicBezTo>
                  <a:lnTo>
                    <a:pt x="37809" y="2286869"/>
                  </a:lnTo>
                  <a:cubicBezTo>
                    <a:pt x="27781" y="2286869"/>
                    <a:pt x="18164" y="2282885"/>
                    <a:pt x="11074" y="2275795"/>
                  </a:cubicBezTo>
                  <a:cubicBezTo>
                    <a:pt x="3983" y="2268704"/>
                    <a:pt x="0" y="2259087"/>
                    <a:pt x="0" y="2249060"/>
                  </a:cubicBezTo>
                  <a:lnTo>
                    <a:pt x="0" y="37809"/>
                  </a:lnTo>
                  <a:cubicBezTo>
                    <a:pt x="0" y="27781"/>
                    <a:pt x="3983" y="18164"/>
                    <a:pt x="11074" y="11074"/>
                  </a:cubicBezTo>
                  <a:cubicBezTo>
                    <a:pt x="18164" y="3983"/>
                    <a:pt x="27781" y="0"/>
                    <a:pt x="37809" y="0"/>
                  </a:cubicBezTo>
                  <a:close/>
                </a:path>
              </a:pathLst>
            </a:custGeom>
            <a:solidFill>
              <a:srgbClr val="F3E780">
                <a:alpha val="6274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887553" cy="23249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9840671" y="5801034"/>
            <a:ext cx="6554058" cy="3457266"/>
          </a:xfrm>
          <a:custGeom>
            <a:avLst/>
            <a:gdLst/>
            <a:ahLst/>
            <a:cxnLst/>
            <a:rect r="r" b="b" t="t" l="l"/>
            <a:pathLst>
              <a:path h="3457266" w="6554058">
                <a:moveTo>
                  <a:pt x="0" y="0"/>
                </a:moveTo>
                <a:lnTo>
                  <a:pt x="6554058" y="0"/>
                </a:lnTo>
                <a:lnTo>
                  <a:pt x="6554058" y="3457266"/>
                </a:lnTo>
                <a:lnTo>
                  <a:pt x="0" y="34572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825939" y="2012807"/>
            <a:ext cx="6632388" cy="69683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2500" indent="-246250" lvl="1">
              <a:lnSpc>
                <a:spcPts val="3193"/>
              </a:lnSpc>
              <a:buFont typeface="Arial"/>
              <a:buChar char="•"/>
            </a:pPr>
            <a:r>
              <a:rPr lang="en-US" sz="2281" spc="127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A t</a:t>
            </a:r>
            <a:r>
              <a:rPr lang="en-US" sz="2281" spc="127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ravés de un sistema preventivo se busca anticipar acciones que pusieran en riesgo la integridad de los estudiantes por medio de los protocolos que son actualizados periódicamente y puestos en conocimiento de la comunidad educativa por los medios oficiales.</a:t>
            </a:r>
          </a:p>
          <a:p>
            <a:pPr algn="l" marL="492500" indent="-246250" lvl="1">
              <a:lnSpc>
                <a:spcPts val="3193"/>
              </a:lnSpc>
              <a:buFont typeface="Arial"/>
              <a:buChar char="•"/>
            </a:pPr>
            <a:r>
              <a:rPr lang="en-US" sz="2281" spc="127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La acción preventiva se realiza junto a la colaboración de psicólogo, trabajadora social, y encargado de convivencia, gestionan salidas a terreno, jornadas reflexivas y charlas de profesionales de distintas áreas a estudiantes, apoderados y profesionales de la educación</a:t>
            </a:r>
          </a:p>
          <a:p>
            <a:pPr algn="l">
              <a:lnSpc>
                <a:spcPts val="4593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9897005" y="1729049"/>
            <a:ext cx="6497724" cy="3945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32"/>
              </a:lnSpc>
            </a:pPr>
            <a:r>
              <a:rPr lang="en-US" sz="1880" spc="105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H</a:t>
            </a:r>
            <a:r>
              <a:rPr lang="en-US" sz="1880" spc="105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emos decidido continuar con nuestra estrategia de seguimiento de asistencia a través de:</a:t>
            </a:r>
          </a:p>
          <a:p>
            <a:pPr algn="l" marL="406032" indent="-203016" lvl="1">
              <a:lnSpc>
                <a:spcPts val="2632"/>
              </a:lnSpc>
              <a:buFont typeface="Arial"/>
              <a:buChar char="•"/>
            </a:pPr>
            <a:r>
              <a:rPr lang="en-US" sz="1880" spc="105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Función de motivación a asistir a clase de manera regular</a:t>
            </a:r>
          </a:p>
          <a:p>
            <a:pPr algn="l" marL="406032" indent="-203016" lvl="1">
              <a:lnSpc>
                <a:spcPts val="2632"/>
              </a:lnSpc>
              <a:buFont typeface="Arial"/>
              <a:buChar char="•"/>
            </a:pPr>
            <a:r>
              <a:rPr lang="en-US" sz="1880" spc="105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Seguimiento de los niños y niñas inasistentes,</a:t>
            </a:r>
          </a:p>
          <a:p>
            <a:pPr algn="l" marL="406032" indent="-203016" lvl="1">
              <a:lnSpc>
                <a:spcPts val="2632"/>
              </a:lnSpc>
              <a:buFont typeface="Arial"/>
              <a:buChar char="•"/>
            </a:pPr>
            <a:r>
              <a:rPr lang="en-US" sz="1880" spc="105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Realizando llamados a casa</a:t>
            </a:r>
          </a:p>
          <a:p>
            <a:pPr algn="l" marL="406032" indent="-203016" lvl="1">
              <a:lnSpc>
                <a:spcPts val="2632"/>
              </a:lnSpc>
              <a:buFont typeface="Arial"/>
              <a:buChar char="•"/>
            </a:pPr>
            <a:r>
              <a:rPr lang="en-US" sz="1880" spc="105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Solicitando los certificados médicos si así lo ameritaba</a:t>
            </a:r>
          </a:p>
          <a:p>
            <a:pPr algn="l" marL="406032" indent="-203016" lvl="1">
              <a:lnSpc>
                <a:spcPts val="2632"/>
              </a:lnSpc>
              <a:buFont typeface="Arial"/>
              <a:buChar char="•"/>
            </a:pPr>
            <a:r>
              <a:rPr lang="en-US" sz="1880" spc="105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Concurriendo junto a la asistente social previniendo o constituyendo vulneración del derecho a educarse de los estudiantes.</a:t>
            </a:r>
          </a:p>
          <a:p>
            <a:pPr algn="l">
              <a:lnSpc>
                <a:spcPts val="2632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558733" y="1066135"/>
            <a:ext cx="716680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22033"/>
                </a:solidFill>
                <a:latin typeface="Open Sans"/>
                <a:ea typeface="Open Sans"/>
                <a:cs typeface="Open Sans"/>
                <a:sym typeface="Open Sans"/>
              </a:rPr>
              <a:t>DICIPLINA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62466" y="962025"/>
            <a:ext cx="716680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22033"/>
                </a:solidFill>
                <a:latin typeface="Open Sans"/>
                <a:ea typeface="Open Sans"/>
                <a:cs typeface="Open Sans"/>
                <a:sym typeface="Open Sans"/>
              </a:rPr>
              <a:t>ASISTENCIA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74883" y="-322904"/>
            <a:ext cx="22991486" cy="10385764"/>
          </a:xfrm>
          <a:custGeom>
            <a:avLst/>
            <a:gdLst/>
            <a:ahLst/>
            <a:cxnLst/>
            <a:rect r="r" b="b" t="t" l="l"/>
            <a:pathLst>
              <a:path h="10385764" w="22991486">
                <a:moveTo>
                  <a:pt x="0" y="0"/>
                </a:moveTo>
                <a:lnTo>
                  <a:pt x="22991486" y="0"/>
                </a:lnTo>
                <a:lnTo>
                  <a:pt x="22991486" y="10385765"/>
                </a:lnTo>
                <a:lnTo>
                  <a:pt x="0" y="103857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l="0" t="-107336" r="0" b="-7896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51534" y="2676153"/>
            <a:ext cx="8423606" cy="2220769"/>
          </a:xfrm>
          <a:custGeom>
            <a:avLst/>
            <a:gdLst/>
            <a:ahLst/>
            <a:cxnLst/>
            <a:rect r="r" b="b" t="t" l="l"/>
            <a:pathLst>
              <a:path h="2220769" w="8423606">
                <a:moveTo>
                  <a:pt x="0" y="0"/>
                </a:moveTo>
                <a:lnTo>
                  <a:pt x="8423606" y="0"/>
                </a:lnTo>
                <a:lnTo>
                  <a:pt x="8423606" y="2220769"/>
                </a:lnTo>
                <a:lnTo>
                  <a:pt x="0" y="22207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65492" y="5467517"/>
            <a:ext cx="9195690" cy="2424318"/>
          </a:xfrm>
          <a:custGeom>
            <a:avLst/>
            <a:gdLst/>
            <a:ahLst/>
            <a:cxnLst/>
            <a:rect r="r" b="b" t="t" l="l"/>
            <a:pathLst>
              <a:path h="2424318" w="9195690">
                <a:moveTo>
                  <a:pt x="0" y="0"/>
                </a:moveTo>
                <a:lnTo>
                  <a:pt x="9195690" y="0"/>
                </a:lnTo>
                <a:lnTo>
                  <a:pt x="9195690" y="2424318"/>
                </a:lnTo>
                <a:lnTo>
                  <a:pt x="0" y="24243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000970" y="6784259"/>
            <a:ext cx="8515350" cy="2244956"/>
          </a:xfrm>
          <a:custGeom>
            <a:avLst/>
            <a:gdLst/>
            <a:ahLst/>
            <a:cxnLst/>
            <a:rect r="r" b="b" t="t" l="l"/>
            <a:pathLst>
              <a:path h="2244956" w="8515350">
                <a:moveTo>
                  <a:pt x="0" y="0"/>
                </a:moveTo>
                <a:lnTo>
                  <a:pt x="8515350" y="0"/>
                </a:lnTo>
                <a:lnTo>
                  <a:pt x="8515350" y="2244955"/>
                </a:lnTo>
                <a:lnTo>
                  <a:pt x="0" y="2244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692532" y="3084317"/>
            <a:ext cx="9522308" cy="2510427"/>
          </a:xfrm>
          <a:custGeom>
            <a:avLst/>
            <a:gdLst/>
            <a:ahLst/>
            <a:cxnLst/>
            <a:rect r="r" b="b" t="t" l="l"/>
            <a:pathLst>
              <a:path h="2510427" w="9522308">
                <a:moveTo>
                  <a:pt x="0" y="0"/>
                </a:moveTo>
                <a:lnTo>
                  <a:pt x="9522307" y="0"/>
                </a:lnTo>
                <a:lnTo>
                  <a:pt x="9522307" y="2510427"/>
                </a:lnTo>
                <a:lnTo>
                  <a:pt x="0" y="25104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14409" y="1258761"/>
            <a:ext cx="14243032" cy="760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20"/>
              </a:lnSpc>
            </a:pPr>
            <a:r>
              <a:rPr lang="en-US" sz="6109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ACCIONES PLAN DE SEGURIDAD 2024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869572" y="2844428"/>
            <a:ext cx="5571300" cy="403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40"/>
              </a:lnSpc>
            </a:pPr>
            <a:r>
              <a:rPr lang="en-US" sz="3087" spc="172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CAPACITACIONES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455756" y="7025201"/>
            <a:ext cx="4887803" cy="400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1"/>
              </a:lnSpc>
            </a:pPr>
            <a:r>
              <a:rPr lang="en-US" sz="3066" spc="171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ACCIONES VARIAS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914409" y="5590901"/>
            <a:ext cx="6778122" cy="738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2994" spc="167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ACTUALIZACION DE DOCUMENTOS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71015" y="3383263"/>
            <a:ext cx="6496321" cy="956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93"/>
              </a:lnSpc>
              <a:spcBef>
                <a:spcPct val="0"/>
              </a:spcBef>
            </a:pPr>
            <a:r>
              <a:rPr lang="en-US" sz="1852" spc="103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S</a:t>
            </a:r>
            <a:r>
              <a:rPr lang="en-US" sz="1852" spc="103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e capacita al personal del colegio en las normativas vigentes y actualizaciones emanadas de los distintos ministerios.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112083" y="3212226"/>
            <a:ext cx="6915434" cy="732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935" spc="164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SALIDAS DE EMERGENCIA Y DEMARCACIONES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455756" y="3896819"/>
            <a:ext cx="6571761" cy="16274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23"/>
              </a:lnSpc>
              <a:spcBef>
                <a:spcPct val="0"/>
              </a:spcBef>
            </a:pPr>
            <a:r>
              <a:rPr lang="en-US" sz="1873" spc="104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Se revisa constantemente la demarcación de emergencia y el estado de estas de acuerdo con normativa vigente realizando simulacros en la comunidad educativa para que todos sepan cómo actuar ante estos casos.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050259" y="7564854"/>
            <a:ext cx="6806853" cy="1693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7"/>
              </a:lnSpc>
              <a:spcBef>
                <a:spcPct val="0"/>
              </a:spcBef>
            </a:pPr>
            <a:r>
              <a:rPr lang="en-US" sz="1940" spc="108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Se celebra el día de la seguridad en el colegio, se revisan constantemente las zonas de seguridad del establecimiento, se coordinan capacitaciones con la Mutual de Seguridad etc.</a:t>
            </a:r>
          </a:p>
          <a:p>
            <a:pPr algn="ctr">
              <a:lnSpc>
                <a:spcPts val="2717"/>
              </a:lnSpc>
              <a:spcBef>
                <a:spcPct val="0"/>
              </a:spcBef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2222367" y="6206468"/>
            <a:ext cx="6470164" cy="1923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82"/>
              </a:lnSpc>
              <a:spcBef>
                <a:spcPct val="0"/>
              </a:spcBef>
            </a:pPr>
            <a:r>
              <a:rPr lang="en-US" sz="1844" spc="103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Se actualizan constantemente los documentos de prevención y de protocolos en la página web del colegio para el uso y consulta de toda la comunidad educativa, de acuerdo con lo establecido por ley.</a:t>
            </a:r>
          </a:p>
          <a:p>
            <a:pPr algn="ctr">
              <a:lnSpc>
                <a:spcPts val="2582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779310" y="224688"/>
            <a:ext cx="5788174" cy="3133927"/>
          </a:xfrm>
          <a:custGeom>
            <a:avLst/>
            <a:gdLst/>
            <a:ahLst/>
            <a:cxnLst/>
            <a:rect r="r" b="b" t="t" l="l"/>
            <a:pathLst>
              <a:path h="3133927" w="5788174">
                <a:moveTo>
                  <a:pt x="0" y="0"/>
                </a:moveTo>
                <a:lnTo>
                  <a:pt x="5788174" y="0"/>
                </a:lnTo>
                <a:lnTo>
                  <a:pt x="5788174" y="3133927"/>
                </a:lnTo>
                <a:lnTo>
                  <a:pt x="0" y="3133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058" r="0" b="-20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1389" y="6615490"/>
            <a:ext cx="5206210" cy="2931055"/>
          </a:xfrm>
          <a:custGeom>
            <a:avLst/>
            <a:gdLst/>
            <a:ahLst/>
            <a:cxnLst/>
            <a:rect r="r" b="b" t="t" l="l"/>
            <a:pathLst>
              <a:path h="2931055" w="5206210">
                <a:moveTo>
                  <a:pt x="0" y="0"/>
                </a:moveTo>
                <a:lnTo>
                  <a:pt x="5206210" y="0"/>
                </a:lnTo>
                <a:lnTo>
                  <a:pt x="5206210" y="2931055"/>
                </a:lnTo>
                <a:lnTo>
                  <a:pt x="0" y="2931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20322" y="274865"/>
            <a:ext cx="5746097" cy="3380312"/>
          </a:xfrm>
          <a:custGeom>
            <a:avLst/>
            <a:gdLst/>
            <a:ahLst/>
            <a:cxnLst/>
            <a:rect r="r" b="b" t="t" l="l"/>
            <a:pathLst>
              <a:path h="3380312" w="5746097">
                <a:moveTo>
                  <a:pt x="0" y="0"/>
                </a:moveTo>
                <a:lnTo>
                  <a:pt x="5746097" y="0"/>
                </a:lnTo>
                <a:lnTo>
                  <a:pt x="5746097" y="3380312"/>
                </a:lnTo>
                <a:lnTo>
                  <a:pt x="0" y="33803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07" t="0" r="-2407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140299" y="6615490"/>
            <a:ext cx="5427184" cy="3055462"/>
          </a:xfrm>
          <a:custGeom>
            <a:avLst/>
            <a:gdLst/>
            <a:ahLst/>
            <a:cxnLst/>
            <a:rect r="r" b="b" t="t" l="l"/>
            <a:pathLst>
              <a:path h="3055462" w="5427184">
                <a:moveTo>
                  <a:pt x="0" y="0"/>
                </a:moveTo>
                <a:lnTo>
                  <a:pt x="5427185" y="0"/>
                </a:lnTo>
                <a:lnTo>
                  <a:pt x="5427185" y="3055462"/>
                </a:lnTo>
                <a:lnTo>
                  <a:pt x="0" y="3055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115765" y="2171025"/>
            <a:ext cx="6531948" cy="5099424"/>
          </a:xfrm>
          <a:custGeom>
            <a:avLst/>
            <a:gdLst/>
            <a:ahLst/>
            <a:cxnLst/>
            <a:rect r="r" b="b" t="t" l="l"/>
            <a:pathLst>
              <a:path h="5099424" w="6531948">
                <a:moveTo>
                  <a:pt x="0" y="0"/>
                </a:moveTo>
                <a:lnTo>
                  <a:pt x="6531948" y="0"/>
                </a:lnTo>
                <a:lnTo>
                  <a:pt x="6531948" y="5099424"/>
                </a:lnTo>
                <a:lnTo>
                  <a:pt x="0" y="5099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80290" y="3854983"/>
            <a:ext cx="4075078" cy="2292231"/>
          </a:xfrm>
          <a:custGeom>
            <a:avLst/>
            <a:gdLst/>
            <a:ahLst/>
            <a:cxnLst/>
            <a:rect r="r" b="b" t="t" l="l"/>
            <a:pathLst>
              <a:path h="2292231" w="4075078">
                <a:moveTo>
                  <a:pt x="0" y="0"/>
                </a:moveTo>
                <a:lnTo>
                  <a:pt x="4075078" y="0"/>
                </a:lnTo>
                <a:lnTo>
                  <a:pt x="4075078" y="2292232"/>
                </a:lnTo>
                <a:lnTo>
                  <a:pt x="0" y="2292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063759" y="110348"/>
            <a:ext cx="4160482" cy="2060678"/>
          </a:xfrm>
          <a:custGeom>
            <a:avLst/>
            <a:gdLst/>
            <a:ahLst/>
            <a:cxnLst/>
            <a:rect r="r" b="b" t="t" l="l"/>
            <a:pathLst>
              <a:path h="2060678" w="4160482">
                <a:moveTo>
                  <a:pt x="0" y="0"/>
                </a:moveTo>
                <a:lnTo>
                  <a:pt x="4160482" y="0"/>
                </a:lnTo>
                <a:lnTo>
                  <a:pt x="4160482" y="2060677"/>
                </a:lnTo>
                <a:lnTo>
                  <a:pt x="0" y="20606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172795" y="7270449"/>
            <a:ext cx="4160482" cy="3266563"/>
          </a:xfrm>
          <a:custGeom>
            <a:avLst/>
            <a:gdLst/>
            <a:ahLst/>
            <a:cxnLst/>
            <a:rect r="r" b="b" t="t" l="l"/>
            <a:pathLst>
              <a:path h="3266563" w="4160482">
                <a:moveTo>
                  <a:pt x="0" y="0"/>
                </a:moveTo>
                <a:lnTo>
                  <a:pt x="4160482" y="0"/>
                </a:lnTo>
                <a:lnTo>
                  <a:pt x="4160482" y="3266564"/>
                </a:lnTo>
                <a:lnTo>
                  <a:pt x="0" y="32665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3682" r="0" b="-13682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270292" y="3655177"/>
            <a:ext cx="4462709" cy="2510274"/>
          </a:xfrm>
          <a:custGeom>
            <a:avLst/>
            <a:gdLst/>
            <a:ahLst/>
            <a:cxnLst/>
            <a:rect r="r" b="b" t="t" l="l"/>
            <a:pathLst>
              <a:path h="2510274" w="4462709">
                <a:moveTo>
                  <a:pt x="0" y="0"/>
                </a:moveTo>
                <a:lnTo>
                  <a:pt x="4462709" y="0"/>
                </a:lnTo>
                <a:lnTo>
                  <a:pt x="4462709" y="2510274"/>
                </a:lnTo>
                <a:lnTo>
                  <a:pt x="0" y="25102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>
            <a:alphaModFix amt="44999"/>
          </a:blip>
          <a:srcRect l="0" t="2191" r="0" b="634"/>
          <a:stretch>
            <a:fillRect/>
          </a:stretch>
        </p:blipFill>
        <p:spPr>
          <a:xfrm flipH="false" flipV="false" rot="0">
            <a:off x="-989792" y="-489219"/>
            <a:ext cx="19650086" cy="10776219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4914785" y="1848392"/>
            <a:ext cx="5824106" cy="2347307"/>
            <a:chOff x="0" y="0"/>
            <a:chExt cx="1533921" cy="61822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33921" cy="618221"/>
            </a:xfrm>
            <a:custGeom>
              <a:avLst/>
              <a:gdLst/>
              <a:ahLst/>
              <a:cxnLst/>
              <a:rect r="r" b="b" t="t" l="l"/>
              <a:pathLst>
                <a:path h="618221" w="1533921">
                  <a:moveTo>
                    <a:pt x="67794" y="0"/>
                  </a:moveTo>
                  <a:lnTo>
                    <a:pt x="1466127" y="0"/>
                  </a:lnTo>
                  <a:cubicBezTo>
                    <a:pt x="1484107" y="0"/>
                    <a:pt x="1501351" y="7143"/>
                    <a:pt x="1514065" y="19856"/>
                  </a:cubicBezTo>
                  <a:cubicBezTo>
                    <a:pt x="1526779" y="32570"/>
                    <a:pt x="1533921" y="49814"/>
                    <a:pt x="1533921" y="67794"/>
                  </a:cubicBezTo>
                  <a:lnTo>
                    <a:pt x="1533921" y="550427"/>
                  </a:lnTo>
                  <a:cubicBezTo>
                    <a:pt x="1533921" y="568407"/>
                    <a:pt x="1526779" y="585651"/>
                    <a:pt x="1514065" y="598364"/>
                  </a:cubicBezTo>
                  <a:cubicBezTo>
                    <a:pt x="1501351" y="611078"/>
                    <a:pt x="1484107" y="618221"/>
                    <a:pt x="1466127" y="618221"/>
                  </a:cubicBezTo>
                  <a:lnTo>
                    <a:pt x="67794" y="618221"/>
                  </a:lnTo>
                  <a:cubicBezTo>
                    <a:pt x="49814" y="618221"/>
                    <a:pt x="32570" y="611078"/>
                    <a:pt x="19856" y="598364"/>
                  </a:cubicBezTo>
                  <a:cubicBezTo>
                    <a:pt x="7143" y="585651"/>
                    <a:pt x="0" y="568407"/>
                    <a:pt x="0" y="550427"/>
                  </a:cubicBezTo>
                  <a:lnTo>
                    <a:pt x="0" y="67794"/>
                  </a:lnTo>
                  <a:cubicBezTo>
                    <a:pt x="0" y="49814"/>
                    <a:pt x="7143" y="32570"/>
                    <a:pt x="19856" y="19856"/>
                  </a:cubicBezTo>
                  <a:cubicBezTo>
                    <a:pt x="32570" y="7143"/>
                    <a:pt x="49814" y="0"/>
                    <a:pt x="67794" y="0"/>
                  </a:cubicBezTo>
                  <a:close/>
                </a:path>
              </a:pathLst>
            </a:custGeom>
            <a:solidFill>
              <a:srgbClr val="D6D5D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533921" cy="6563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963510" y="1913987"/>
            <a:ext cx="7091498" cy="1809020"/>
            <a:chOff x="0" y="0"/>
            <a:chExt cx="1867720" cy="4764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67720" cy="476450"/>
            </a:xfrm>
            <a:custGeom>
              <a:avLst/>
              <a:gdLst/>
              <a:ahLst/>
              <a:cxnLst/>
              <a:rect r="r" b="b" t="t" l="l"/>
              <a:pathLst>
                <a:path h="476450" w="1867720">
                  <a:moveTo>
                    <a:pt x="55678" y="0"/>
                  </a:moveTo>
                  <a:lnTo>
                    <a:pt x="1812042" y="0"/>
                  </a:lnTo>
                  <a:cubicBezTo>
                    <a:pt x="1826808" y="0"/>
                    <a:pt x="1840970" y="5866"/>
                    <a:pt x="1851412" y="16308"/>
                  </a:cubicBezTo>
                  <a:cubicBezTo>
                    <a:pt x="1861853" y="26749"/>
                    <a:pt x="1867720" y="40911"/>
                    <a:pt x="1867720" y="55678"/>
                  </a:cubicBezTo>
                  <a:lnTo>
                    <a:pt x="1867720" y="420772"/>
                  </a:lnTo>
                  <a:cubicBezTo>
                    <a:pt x="1867720" y="435539"/>
                    <a:pt x="1861853" y="449700"/>
                    <a:pt x="1851412" y="460142"/>
                  </a:cubicBezTo>
                  <a:cubicBezTo>
                    <a:pt x="1840970" y="470584"/>
                    <a:pt x="1826808" y="476450"/>
                    <a:pt x="1812042" y="476450"/>
                  </a:cubicBezTo>
                  <a:lnTo>
                    <a:pt x="55678" y="476450"/>
                  </a:lnTo>
                  <a:cubicBezTo>
                    <a:pt x="40911" y="476450"/>
                    <a:pt x="26749" y="470584"/>
                    <a:pt x="16308" y="460142"/>
                  </a:cubicBezTo>
                  <a:cubicBezTo>
                    <a:pt x="5866" y="449700"/>
                    <a:pt x="0" y="435539"/>
                    <a:pt x="0" y="420772"/>
                  </a:cubicBezTo>
                  <a:lnTo>
                    <a:pt x="0" y="55678"/>
                  </a:lnTo>
                  <a:cubicBezTo>
                    <a:pt x="0" y="40911"/>
                    <a:pt x="5866" y="26749"/>
                    <a:pt x="16308" y="16308"/>
                  </a:cubicBezTo>
                  <a:cubicBezTo>
                    <a:pt x="26749" y="5866"/>
                    <a:pt x="40911" y="0"/>
                    <a:pt x="55678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867720" cy="514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867350" y="4351657"/>
            <a:ext cx="8679563" cy="1883466"/>
            <a:chOff x="0" y="0"/>
            <a:chExt cx="2285975" cy="49605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285976" cy="496057"/>
            </a:xfrm>
            <a:custGeom>
              <a:avLst/>
              <a:gdLst/>
              <a:ahLst/>
              <a:cxnLst/>
              <a:rect r="r" b="b" t="t" l="l"/>
              <a:pathLst>
                <a:path h="496057" w="2285976">
                  <a:moveTo>
                    <a:pt x="45491" y="0"/>
                  </a:moveTo>
                  <a:lnTo>
                    <a:pt x="2240485" y="0"/>
                  </a:lnTo>
                  <a:cubicBezTo>
                    <a:pt x="2265609" y="0"/>
                    <a:pt x="2285976" y="20367"/>
                    <a:pt x="2285976" y="45491"/>
                  </a:cubicBezTo>
                  <a:lnTo>
                    <a:pt x="2285976" y="450566"/>
                  </a:lnTo>
                  <a:cubicBezTo>
                    <a:pt x="2285976" y="475690"/>
                    <a:pt x="2265609" y="496057"/>
                    <a:pt x="2240485" y="496057"/>
                  </a:cubicBezTo>
                  <a:lnTo>
                    <a:pt x="45491" y="496057"/>
                  </a:lnTo>
                  <a:cubicBezTo>
                    <a:pt x="33426" y="496057"/>
                    <a:pt x="21855" y="491264"/>
                    <a:pt x="13324" y="482733"/>
                  </a:cubicBezTo>
                  <a:cubicBezTo>
                    <a:pt x="4793" y="474202"/>
                    <a:pt x="0" y="462631"/>
                    <a:pt x="0" y="450566"/>
                  </a:cubicBezTo>
                  <a:lnTo>
                    <a:pt x="0" y="45491"/>
                  </a:lnTo>
                  <a:cubicBezTo>
                    <a:pt x="0" y="33426"/>
                    <a:pt x="4793" y="21855"/>
                    <a:pt x="13324" y="13324"/>
                  </a:cubicBezTo>
                  <a:cubicBezTo>
                    <a:pt x="21855" y="4793"/>
                    <a:pt x="33426" y="0"/>
                    <a:pt x="45491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285975" cy="5341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650649" y="1747679"/>
            <a:ext cx="4362094" cy="2906245"/>
          </a:xfrm>
          <a:custGeom>
            <a:avLst/>
            <a:gdLst/>
            <a:ahLst/>
            <a:cxnLst/>
            <a:rect r="r" b="b" t="t" l="l"/>
            <a:pathLst>
              <a:path h="2906245" w="4362094">
                <a:moveTo>
                  <a:pt x="0" y="0"/>
                </a:moveTo>
                <a:lnTo>
                  <a:pt x="4362095" y="0"/>
                </a:lnTo>
                <a:lnTo>
                  <a:pt x="4362095" y="2906245"/>
                </a:lnTo>
                <a:lnTo>
                  <a:pt x="0" y="29062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19050" cap="rnd">
            <a:solidFill>
              <a:srgbClr val="000000"/>
            </a:solidFill>
            <a:prstDash val="solid"/>
            <a:round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2503785" y="4351657"/>
            <a:ext cx="4061187" cy="2099931"/>
          </a:xfrm>
          <a:custGeom>
            <a:avLst/>
            <a:gdLst/>
            <a:ahLst/>
            <a:cxnLst/>
            <a:rect r="r" b="b" t="t" l="l"/>
            <a:pathLst>
              <a:path h="2099931" w="4061187">
                <a:moveTo>
                  <a:pt x="0" y="0"/>
                </a:moveTo>
                <a:lnTo>
                  <a:pt x="4061186" y="0"/>
                </a:lnTo>
                <a:lnTo>
                  <a:pt x="4061186" y="2099931"/>
                </a:lnTo>
                <a:lnTo>
                  <a:pt x="0" y="20999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522312" y="6285813"/>
            <a:ext cx="3878881" cy="1855638"/>
          </a:xfrm>
          <a:custGeom>
            <a:avLst/>
            <a:gdLst/>
            <a:ahLst/>
            <a:cxnLst/>
            <a:rect r="r" b="b" t="t" l="l"/>
            <a:pathLst>
              <a:path h="1855638" w="3878881">
                <a:moveTo>
                  <a:pt x="0" y="0"/>
                </a:moveTo>
                <a:lnTo>
                  <a:pt x="3878882" y="0"/>
                </a:lnTo>
                <a:lnTo>
                  <a:pt x="3878882" y="1855638"/>
                </a:lnTo>
                <a:lnTo>
                  <a:pt x="0" y="18556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61735" y="6387523"/>
            <a:ext cx="4905813" cy="1652217"/>
          </a:xfrm>
          <a:custGeom>
            <a:avLst/>
            <a:gdLst/>
            <a:ahLst/>
            <a:cxnLst/>
            <a:rect r="r" b="b" t="t" l="l"/>
            <a:pathLst>
              <a:path h="1652217" w="4905813">
                <a:moveTo>
                  <a:pt x="0" y="0"/>
                </a:moveTo>
                <a:lnTo>
                  <a:pt x="4905813" y="0"/>
                </a:lnTo>
                <a:lnTo>
                  <a:pt x="4905813" y="1652217"/>
                </a:lnTo>
                <a:lnTo>
                  <a:pt x="0" y="16522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997643" y="8039740"/>
            <a:ext cx="3829195" cy="1000192"/>
          </a:xfrm>
          <a:custGeom>
            <a:avLst/>
            <a:gdLst/>
            <a:ahLst/>
            <a:cxnLst/>
            <a:rect r="r" b="b" t="t" l="l"/>
            <a:pathLst>
              <a:path h="1000192" w="3829195">
                <a:moveTo>
                  <a:pt x="0" y="0"/>
                </a:moveTo>
                <a:lnTo>
                  <a:pt x="3829195" y="0"/>
                </a:lnTo>
                <a:lnTo>
                  <a:pt x="3829195" y="1000192"/>
                </a:lnTo>
                <a:lnTo>
                  <a:pt x="0" y="10001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43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0963510" y="6488740"/>
            <a:ext cx="6715010" cy="2704819"/>
            <a:chOff x="0" y="0"/>
            <a:chExt cx="1768562" cy="71238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768562" cy="712380"/>
            </a:xfrm>
            <a:custGeom>
              <a:avLst/>
              <a:gdLst/>
              <a:ahLst/>
              <a:cxnLst/>
              <a:rect r="r" b="b" t="t" l="l"/>
              <a:pathLst>
                <a:path h="712380" w="1768562">
                  <a:moveTo>
                    <a:pt x="58799" y="0"/>
                  </a:moveTo>
                  <a:lnTo>
                    <a:pt x="1709763" y="0"/>
                  </a:lnTo>
                  <a:cubicBezTo>
                    <a:pt x="1742237" y="0"/>
                    <a:pt x="1768562" y="26325"/>
                    <a:pt x="1768562" y="58799"/>
                  </a:cubicBezTo>
                  <a:lnTo>
                    <a:pt x="1768562" y="653581"/>
                  </a:lnTo>
                  <a:cubicBezTo>
                    <a:pt x="1768562" y="669175"/>
                    <a:pt x="1762367" y="684131"/>
                    <a:pt x="1751341" y="695158"/>
                  </a:cubicBezTo>
                  <a:cubicBezTo>
                    <a:pt x="1740314" y="706185"/>
                    <a:pt x="1725358" y="712380"/>
                    <a:pt x="1709763" y="712380"/>
                  </a:cubicBezTo>
                  <a:lnTo>
                    <a:pt x="58799" y="712380"/>
                  </a:lnTo>
                  <a:cubicBezTo>
                    <a:pt x="43205" y="712380"/>
                    <a:pt x="28249" y="706185"/>
                    <a:pt x="17222" y="695158"/>
                  </a:cubicBezTo>
                  <a:cubicBezTo>
                    <a:pt x="6195" y="684131"/>
                    <a:pt x="0" y="669175"/>
                    <a:pt x="0" y="653581"/>
                  </a:cubicBezTo>
                  <a:lnTo>
                    <a:pt x="0" y="58799"/>
                  </a:lnTo>
                  <a:cubicBezTo>
                    <a:pt x="0" y="43205"/>
                    <a:pt x="6195" y="28249"/>
                    <a:pt x="17222" y="17222"/>
                  </a:cubicBezTo>
                  <a:cubicBezTo>
                    <a:pt x="28249" y="6195"/>
                    <a:pt x="43205" y="0"/>
                    <a:pt x="58799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1768562" cy="7504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3525023" y="475644"/>
            <a:ext cx="11466284" cy="1144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10"/>
              </a:lnSpc>
            </a:pPr>
            <a:r>
              <a:rPr lang="en-US" sz="9032">
                <a:solidFill>
                  <a:srgbClr val="022033"/>
                </a:solidFill>
                <a:latin typeface="Extenda 60 Giga"/>
                <a:ea typeface="Extenda 60 Giga"/>
                <a:cs typeface="Extenda 60 Giga"/>
                <a:sym typeface="Extenda 60 Giga"/>
              </a:rPr>
              <a:t>INFORMÁTICA 2024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914785" y="1926110"/>
            <a:ext cx="5632128" cy="24827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3525" b="true">
                <a:solidFill>
                  <a:srgbClr val="1B51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Renovación de equipos para asistentes de la educación </a:t>
            </a:r>
          </a:p>
          <a:p>
            <a:pPr algn="ctr">
              <a:lnSpc>
                <a:spcPts val="4935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10963510" y="2188648"/>
            <a:ext cx="7141736" cy="1012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1"/>
              </a:lnSpc>
            </a:pPr>
            <a:r>
              <a:rPr lang="en-US" sz="2901" b="true">
                <a:solidFill>
                  <a:srgbClr val="1B51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Compra de equipos Chromebook para alumnos de 1° a 4° básico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13208" y="4867329"/>
            <a:ext cx="9425683" cy="1011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1"/>
              </a:lnSpc>
            </a:pPr>
            <a:r>
              <a:rPr lang="en-US" sz="2929" b="true">
                <a:solidFill>
                  <a:srgbClr val="1B51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Reestructuración y configuración equipos laboratorio principal CGM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263027" y="6726865"/>
            <a:ext cx="6542703" cy="181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2do año de la plataforma lirmi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>
            <a:alphaModFix amt="43000"/>
          </a:blip>
          <a:srcRect l="0" t="0" r="0" b="0"/>
          <a:stretch>
            <a:fillRect/>
          </a:stretch>
        </p:blipFill>
        <p:spPr>
          <a:xfrm flipH="false" flipV="false" rot="0">
            <a:off x="-377002" y="-595559"/>
            <a:ext cx="18998092" cy="10828913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7199262" y="8845616"/>
            <a:ext cx="525895" cy="538230"/>
            <a:chOff x="0" y="0"/>
            <a:chExt cx="138507" cy="14175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8507" cy="141756"/>
            </a:xfrm>
            <a:custGeom>
              <a:avLst/>
              <a:gdLst/>
              <a:ahLst/>
              <a:cxnLst/>
              <a:rect r="r" b="b" t="t" l="l"/>
              <a:pathLst>
                <a:path h="141756" w="138507">
                  <a:moveTo>
                    <a:pt x="69254" y="0"/>
                  </a:moveTo>
                  <a:lnTo>
                    <a:pt x="69254" y="0"/>
                  </a:lnTo>
                  <a:cubicBezTo>
                    <a:pt x="87621" y="0"/>
                    <a:pt x="105236" y="7296"/>
                    <a:pt x="118223" y="20284"/>
                  </a:cubicBezTo>
                  <a:cubicBezTo>
                    <a:pt x="131211" y="33272"/>
                    <a:pt x="138507" y="50886"/>
                    <a:pt x="138507" y="69254"/>
                  </a:cubicBezTo>
                  <a:lnTo>
                    <a:pt x="138507" y="72502"/>
                  </a:lnTo>
                  <a:cubicBezTo>
                    <a:pt x="138507" y="90869"/>
                    <a:pt x="131211" y="108484"/>
                    <a:pt x="118223" y="121472"/>
                  </a:cubicBezTo>
                  <a:cubicBezTo>
                    <a:pt x="105236" y="134460"/>
                    <a:pt x="87621" y="141756"/>
                    <a:pt x="69254" y="141756"/>
                  </a:cubicBezTo>
                  <a:lnTo>
                    <a:pt x="69254" y="141756"/>
                  </a:lnTo>
                  <a:cubicBezTo>
                    <a:pt x="50886" y="141756"/>
                    <a:pt x="33272" y="134460"/>
                    <a:pt x="20284" y="121472"/>
                  </a:cubicBezTo>
                  <a:cubicBezTo>
                    <a:pt x="7296" y="108484"/>
                    <a:pt x="0" y="90869"/>
                    <a:pt x="0" y="72502"/>
                  </a:cubicBezTo>
                  <a:lnTo>
                    <a:pt x="0" y="69254"/>
                  </a:lnTo>
                  <a:cubicBezTo>
                    <a:pt x="0" y="50886"/>
                    <a:pt x="7296" y="33272"/>
                    <a:pt x="20284" y="20284"/>
                  </a:cubicBezTo>
                  <a:cubicBezTo>
                    <a:pt x="33272" y="7296"/>
                    <a:pt x="50886" y="0"/>
                    <a:pt x="69254" y="0"/>
                  </a:cubicBezTo>
                  <a:close/>
                </a:path>
              </a:pathLst>
            </a:custGeom>
            <a:solidFill>
              <a:srgbClr val="BFD1E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38507" cy="1798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947900" y="1790650"/>
            <a:ext cx="7125667" cy="5870007"/>
          </a:xfrm>
          <a:custGeom>
            <a:avLst/>
            <a:gdLst/>
            <a:ahLst/>
            <a:cxnLst/>
            <a:rect r="r" b="b" t="t" l="l"/>
            <a:pathLst>
              <a:path h="5870007" w="7125667">
                <a:moveTo>
                  <a:pt x="0" y="0"/>
                </a:moveTo>
                <a:lnTo>
                  <a:pt x="7125668" y="0"/>
                </a:lnTo>
                <a:lnTo>
                  <a:pt x="7125668" y="5870007"/>
                </a:lnTo>
                <a:lnTo>
                  <a:pt x="0" y="58700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54" t="0" r="-3754" b="0"/>
            </a:stretch>
          </a:blipFill>
          <a:ln cap="rnd">
            <a:noFill/>
            <a:prstDash val="solid"/>
            <a:round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819351" y="2000629"/>
            <a:ext cx="1375393" cy="1375393"/>
          </a:xfrm>
          <a:custGeom>
            <a:avLst/>
            <a:gdLst/>
            <a:ahLst/>
            <a:cxnLst/>
            <a:rect r="r" b="b" t="t" l="l"/>
            <a:pathLst>
              <a:path h="1375393" w="1375393">
                <a:moveTo>
                  <a:pt x="0" y="0"/>
                </a:moveTo>
                <a:lnTo>
                  <a:pt x="1375394" y="0"/>
                </a:lnTo>
                <a:lnTo>
                  <a:pt x="1375394" y="1375393"/>
                </a:lnTo>
                <a:lnTo>
                  <a:pt x="0" y="13753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754216" y="2000629"/>
            <a:ext cx="2960071" cy="5676210"/>
          </a:xfrm>
          <a:custGeom>
            <a:avLst/>
            <a:gdLst/>
            <a:ahLst/>
            <a:cxnLst/>
            <a:rect r="r" b="b" t="t" l="l"/>
            <a:pathLst>
              <a:path h="5676210" w="2960071">
                <a:moveTo>
                  <a:pt x="0" y="0"/>
                </a:moveTo>
                <a:lnTo>
                  <a:pt x="2960071" y="0"/>
                </a:lnTo>
                <a:lnTo>
                  <a:pt x="2960071" y="5676210"/>
                </a:lnTo>
                <a:lnTo>
                  <a:pt x="0" y="56762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5828124" y="2000629"/>
            <a:ext cx="5045638" cy="5660028"/>
          </a:xfrm>
          <a:custGeom>
            <a:avLst/>
            <a:gdLst/>
            <a:ahLst/>
            <a:cxnLst/>
            <a:rect r="r" b="b" t="t" l="l"/>
            <a:pathLst>
              <a:path h="5660028" w="5045638">
                <a:moveTo>
                  <a:pt x="0" y="0"/>
                </a:moveTo>
                <a:lnTo>
                  <a:pt x="5045638" y="0"/>
                </a:lnTo>
                <a:lnTo>
                  <a:pt x="5045638" y="5660028"/>
                </a:lnTo>
                <a:lnTo>
                  <a:pt x="0" y="56600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192" t="0" r="-6192" b="0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582423" y="3914109"/>
            <a:ext cx="1849250" cy="1849250"/>
          </a:xfrm>
          <a:custGeom>
            <a:avLst/>
            <a:gdLst/>
            <a:ahLst/>
            <a:cxnLst/>
            <a:rect r="r" b="b" t="t" l="l"/>
            <a:pathLst>
              <a:path h="1849250" w="1849250">
                <a:moveTo>
                  <a:pt x="0" y="0"/>
                </a:moveTo>
                <a:lnTo>
                  <a:pt x="1849250" y="0"/>
                </a:lnTo>
                <a:lnTo>
                  <a:pt x="1849250" y="1849250"/>
                </a:lnTo>
                <a:lnTo>
                  <a:pt x="0" y="18492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716573" y="6095890"/>
            <a:ext cx="1580950" cy="1580950"/>
          </a:xfrm>
          <a:custGeom>
            <a:avLst/>
            <a:gdLst/>
            <a:ahLst/>
            <a:cxnLst/>
            <a:rect r="r" b="b" t="t" l="l"/>
            <a:pathLst>
              <a:path h="1580950" w="1580950">
                <a:moveTo>
                  <a:pt x="0" y="0"/>
                </a:moveTo>
                <a:lnTo>
                  <a:pt x="1580950" y="0"/>
                </a:lnTo>
                <a:lnTo>
                  <a:pt x="1580950" y="1580949"/>
                </a:lnTo>
                <a:lnTo>
                  <a:pt x="0" y="15809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grpSp>
        <p:nvGrpSpPr>
          <p:cNvPr name="Group 12" id="12"/>
          <p:cNvGrpSpPr/>
          <p:nvPr/>
        </p:nvGrpSpPr>
        <p:grpSpPr>
          <a:xfrm rot="0">
            <a:off x="16487255" y="7871680"/>
            <a:ext cx="590800" cy="622111"/>
            <a:chOff x="0" y="0"/>
            <a:chExt cx="155602" cy="16384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55602" cy="163848"/>
            </a:xfrm>
            <a:custGeom>
              <a:avLst/>
              <a:gdLst/>
              <a:ahLst/>
              <a:cxnLst/>
              <a:rect r="r" b="b" t="t" l="l"/>
              <a:pathLst>
                <a:path h="163848" w="155602">
                  <a:moveTo>
                    <a:pt x="77801" y="0"/>
                  </a:moveTo>
                  <a:lnTo>
                    <a:pt x="77801" y="0"/>
                  </a:lnTo>
                  <a:cubicBezTo>
                    <a:pt x="98435" y="0"/>
                    <a:pt x="118224" y="8197"/>
                    <a:pt x="132814" y="22787"/>
                  </a:cubicBezTo>
                  <a:cubicBezTo>
                    <a:pt x="147405" y="37378"/>
                    <a:pt x="155602" y="57167"/>
                    <a:pt x="155602" y="77801"/>
                  </a:cubicBezTo>
                  <a:lnTo>
                    <a:pt x="155602" y="86047"/>
                  </a:lnTo>
                  <a:cubicBezTo>
                    <a:pt x="155602" y="129015"/>
                    <a:pt x="120769" y="163848"/>
                    <a:pt x="77801" y="163848"/>
                  </a:cubicBezTo>
                  <a:lnTo>
                    <a:pt x="77801" y="163848"/>
                  </a:lnTo>
                  <a:cubicBezTo>
                    <a:pt x="57167" y="163848"/>
                    <a:pt x="37378" y="155651"/>
                    <a:pt x="22787" y="141061"/>
                  </a:cubicBezTo>
                  <a:cubicBezTo>
                    <a:pt x="8197" y="126470"/>
                    <a:pt x="0" y="106681"/>
                    <a:pt x="0" y="86047"/>
                  </a:cubicBezTo>
                  <a:lnTo>
                    <a:pt x="0" y="77801"/>
                  </a:lnTo>
                  <a:cubicBezTo>
                    <a:pt x="0" y="34833"/>
                    <a:pt x="34833" y="0"/>
                    <a:pt x="77801" y="0"/>
                  </a:cubicBezTo>
                  <a:close/>
                </a:path>
              </a:pathLst>
            </a:custGeom>
            <a:solidFill>
              <a:srgbClr val="BFD1E1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55602" cy="2019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4510734" y="7792610"/>
            <a:ext cx="467236" cy="463582"/>
            <a:chOff x="0" y="0"/>
            <a:chExt cx="123058" cy="12209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23058" cy="122096"/>
            </a:xfrm>
            <a:custGeom>
              <a:avLst/>
              <a:gdLst/>
              <a:ahLst/>
              <a:cxnLst/>
              <a:rect r="r" b="b" t="t" l="l"/>
              <a:pathLst>
                <a:path h="122096" w="123058">
                  <a:moveTo>
                    <a:pt x="61048" y="0"/>
                  </a:moveTo>
                  <a:lnTo>
                    <a:pt x="62010" y="0"/>
                  </a:lnTo>
                  <a:cubicBezTo>
                    <a:pt x="78201" y="0"/>
                    <a:pt x="93729" y="6432"/>
                    <a:pt x="105177" y="17880"/>
                  </a:cubicBezTo>
                  <a:cubicBezTo>
                    <a:pt x="116626" y="29329"/>
                    <a:pt x="123058" y="44857"/>
                    <a:pt x="123058" y="61048"/>
                  </a:cubicBezTo>
                  <a:lnTo>
                    <a:pt x="123058" y="61048"/>
                  </a:lnTo>
                  <a:cubicBezTo>
                    <a:pt x="123058" y="94764"/>
                    <a:pt x="95726" y="122096"/>
                    <a:pt x="62010" y="122096"/>
                  </a:cubicBezTo>
                  <a:lnTo>
                    <a:pt x="61048" y="122096"/>
                  </a:lnTo>
                  <a:cubicBezTo>
                    <a:pt x="27332" y="122096"/>
                    <a:pt x="0" y="94764"/>
                    <a:pt x="0" y="61048"/>
                  </a:cubicBezTo>
                  <a:lnTo>
                    <a:pt x="0" y="61048"/>
                  </a:lnTo>
                  <a:cubicBezTo>
                    <a:pt x="0" y="27332"/>
                    <a:pt x="27332" y="0"/>
                    <a:pt x="61048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123058" cy="1601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462692" y="7946407"/>
            <a:ext cx="466422" cy="478085"/>
            <a:chOff x="0" y="0"/>
            <a:chExt cx="122844" cy="12591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22844" cy="125915"/>
            </a:xfrm>
            <a:custGeom>
              <a:avLst/>
              <a:gdLst/>
              <a:ahLst/>
              <a:cxnLst/>
              <a:rect r="r" b="b" t="t" l="l"/>
              <a:pathLst>
                <a:path h="125915" w="122844">
                  <a:moveTo>
                    <a:pt x="61422" y="0"/>
                  </a:moveTo>
                  <a:lnTo>
                    <a:pt x="61422" y="0"/>
                  </a:lnTo>
                  <a:cubicBezTo>
                    <a:pt x="95344" y="0"/>
                    <a:pt x="122844" y="27499"/>
                    <a:pt x="122844" y="61422"/>
                  </a:cubicBezTo>
                  <a:lnTo>
                    <a:pt x="122844" y="64494"/>
                  </a:lnTo>
                  <a:cubicBezTo>
                    <a:pt x="122844" y="80784"/>
                    <a:pt x="116372" y="96407"/>
                    <a:pt x="104854" y="107925"/>
                  </a:cubicBezTo>
                  <a:cubicBezTo>
                    <a:pt x="93335" y="119444"/>
                    <a:pt x="77712" y="125915"/>
                    <a:pt x="61422" y="125915"/>
                  </a:cubicBezTo>
                  <a:lnTo>
                    <a:pt x="61422" y="125915"/>
                  </a:lnTo>
                  <a:cubicBezTo>
                    <a:pt x="45132" y="125915"/>
                    <a:pt x="29509" y="119444"/>
                    <a:pt x="17990" y="107925"/>
                  </a:cubicBezTo>
                  <a:cubicBezTo>
                    <a:pt x="6471" y="96407"/>
                    <a:pt x="0" y="80784"/>
                    <a:pt x="0" y="64494"/>
                  </a:cubicBezTo>
                  <a:lnTo>
                    <a:pt x="0" y="61422"/>
                  </a:lnTo>
                  <a:cubicBezTo>
                    <a:pt x="0" y="45132"/>
                    <a:pt x="6471" y="29509"/>
                    <a:pt x="17990" y="17990"/>
                  </a:cubicBezTo>
                  <a:cubicBezTo>
                    <a:pt x="29509" y="6471"/>
                    <a:pt x="45132" y="0"/>
                    <a:pt x="61422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122844" cy="1640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2399094" y="8215240"/>
            <a:ext cx="543134" cy="557102"/>
            <a:chOff x="0" y="0"/>
            <a:chExt cx="143048" cy="146726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43048" cy="146726"/>
            </a:xfrm>
            <a:custGeom>
              <a:avLst/>
              <a:gdLst/>
              <a:ahLst/>
              <a:cxnLst/>
              <a:rect r="r" b="b" t="t" l="l"/>
              <a:pathLst>
                <a:path h="146726" w="143048">
                  <a:moveTo>
                    <a:pt x="71524" y="0"/>
                  </a:moveTo>
                  <a:lnTo>
                    <a:pt x="71524" y="0"/>
                  </a:lnTo>
                  <a:cubicBezTo>
                    <a:pt x="111025" y="0"/>
                    <a:pt x="143048" y="32022"/>
                    <a:pt x="143048" y="71524"/>
                  </a:cubicBezTo>
                  <a:lnTo>
                    <a:pt x="143048" y="75203"/>
                  </a:lnTo>
                  <a:cubicBezTo>
                    <a:pt x="143048" y="114704"/>
                    <a:pt x="111025" y="146726"/>
                    <a:pt x="71524" y="146726"/>
                  </a:cubicBezTo>
                  <a:lnTo>
                    <a:pt x="71524" y="146726"/>
                  </a:lnTo>
                  <a:cubicBezTo>
                    <a:pt x="32022" y="146726"/>
                    <a:pt x="0" y="114704"/>
                    <a:pt x="0" y="75203"/>
                  </a:cubicBezTo>
                  <a:lnTo>
                    <a:pt x="0" y="71524"/>
                  </a:lnTo>
                  <a:cubicBezTo>
                    <a:pt x="0" y="32022"/>
                    <a:pt x="32022" y="0"/>
                    <a:pt x="71524" y="0"/>
                  </a:cubicBezTo>
                  <a:close/>
                </a:path>
              </a:pathLst>
            </a:custGeom>
            <a:solidFill>
              <a:srgbClr val="BFD1E1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143048" cy="1848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507048" y="8220356"/>
            <a:ext cx="342383" cy="338444"/>
            <a:chOff x="0" y="0"/>
            <a:chExt cx="90175" cy="89138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90175" cy="89138"/>
            </a:xfrm>
            <a:custGeom>
              <a:avLst/>
              <a:gdLst/>
              <a:ahLst/>
              <a:cxnLst/>
              <a:rect r="r" b="b" t="t" l="l"/>
              <a:pathLst>
                <a:path h="89138" w="90175">
                  <a:moveTo>
                    <a:pt x="44569" y="0"/>
                  </a:moveTo>
                  <a:lnTo>
                    <a:pt x="45606" y="0"/>
                  </a:lnTo>
                  <a:cubicBezTo>
                    <a:pt x="70221" y="0"/>
                    <a:pt x="90175" y="19954"/>
                    <a:pt x="90175" y="44569"/>
                  </a:cubicBezTo>
                  <a:lnTo>
                    <a:pt x="90175" y="44569"/>
                  </a:lnTo>
                  <a:cubicBezTo>
                    <a:pt x="90175" y="56389"/>
                    <a:pt x="85479" y="67725"/>
                    <a:pt x="77121" y="76084"/>
                  </a:cubicBezTo>
                  <a:cubicBezTo>
                    <a:pt x="68763" y="84442"/>
                    <a:pt x="57427" y="89138"/>
                    <a:pt x="45606" y="89138"/>
                  </a:cubicBezTo>
                  <a:lnTo>
                    <a:pt x="44569" y="89138"/>
                  </a:lnTo>
                  <a:cubicBezTo>
                    <a:pt x="19954" y="89138"/>
                    <a:pt x="0" y="69183"/>
                    <a:pt x="0" y="44569"/>
                  </a:cubicBezTo>
                  <a:lnTo>
                    <a:pt x="0" y="44569"/>
                  </a:lnTo>
                  <a:cubicBezTo>
                    <a:pt x="0" y="19954"/>
                    <a:pt x="19954" y="0"/>
                    <a:pt x="44569" y="0"/>
                  </a:cubicBezTo>
                  <a:close/>
                </a:path>
              </a:pathLst>
            </a:custGeom>
            <a:solidFill>
              <a:srgbClr val="BFD1E1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90175" cy="1272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290382" y="9095245"/>
            <a:ext cx="426191" cy="427259"/>
            <a:chOff x="0" y="0"/>
            <a:chExt cx="112248" cy="112529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12248" cy="112529"/>
            </a:xfrm>
            <a:custGeom>
              <a:avLst/>
              <a:gdLst/>
              <a:ahLst/>
              <a:cxnLst/>
              <a:rect r="r" b="b" t="t" l="l"/>
              <a:pathLst>
                <a:path h="112529" w="112248">
                  <a:moveTo>
                    <a:pt x="56124" y="0"/>
                  </a:moveTo>
                  <a:lnTo>
                    <a:pt x="56124" y="0"/>
                  </a:lnTo>
                  <a:cubicBezTo>
                    <a:pt x="71009" y="0"/>
                    <a:pt x="85284" y="5913"/>
                    <a:pt x="95810" y="16438"/>
                  </a:cubicBezTo>
                  <a:cubicBezTo>
                    <a:pt x="106335" y="26964"/>
                    <a:pt x="112248" y="41239"/>
                    <a:pt x="112248" y="56124"/>
                  </a:cubicBezTo>
                  <a:lnTo>
                    <a:pt x="112248" y="56405"/>
                  </a:lnTo>
                  <a:cubicBezTo>
                    <a:pt x="112248" y="87402"/>
                    <a:pt x="87120" y="112529"/>
                    <a:pt x="56124" y="112529"/>
                  </a:cubicBezTo>
                  <a:lnTo>
                    <a:pt x="56124" y="112529"/>
                  </a:lnTo>
                  <a:cubicBezTo>
                    <a:pt x="25128" y="112529"/>
                    <a:pt x="0" y="87402"/>
                    <a:pt x="0" y="56405"/>
                  </a:cubicBezTo>
                  <a:lnTo>
                    <a:pt x="0" y="56124"/>
                  </a:lnTo>
                  <a:cubicBezTo>
                    <a:pt x="0" y="25128"/>
                    <a:pt x="25128" y="0"/>
                    <a:pt x="56124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38100"/>
              <a:ext cx="112248" cy="1506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3937796" y="8177877"/>
            <a:ext cx="354548" cy="380923"/>
            <a:chOff x="0" y="0"/>
            <a:chExt cx="93379" cy="100325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93379" cy="100325"/>
            </a:xfrm>
            <a:custGeom>
              <a:avLst/>
              <a:gdLst/>
              <a:ahLst/>
              <a:cxnLst/>
              <a:rect r="r" b="b" t="t" l="l"/>
              <a:pathLst>
                <a:path h="100325" w="93379">
                  <a:moveTo>
                    <a:pt x="46689" y="0"/>
                  </a:moveTo>
                  <a:lnTo>
                    <a:pt x="46689" y="0"/>
                  </a:lnTo>
                  <a:cubicBezTo>
                    <a:pt x="72475" y="0"/>
                    <a:pt x="93379" y="20904"/>
                    <a:pt x="93379" y="46689"/>
                  </a:cubicBezTo>
                  <a:lnTo>
                    <a:pt x="93379" y="53636"/>
                  </a:lnTo>
                  <a:cubicBezTo>
                    <a:pt x="93379" y="66019"/>
                    <a:pt x="88460" y="77894"/>
                    <a:pt x="79704" y="86650"/>
                  </a:cubicBezTo>
                  <a:cubicBezTo>
                    <a:pt x="70948" y="95406"/>
                    <a:pt x="59072" y="100325"/>
                    <a:pt x="46689" y="100325"/>
                  </a:cubicBezTo>
                  <a:lnTo>
                    <a:pt x="46689" y="100325"/>
                  </a:lnTo>
                  <a:cubicBezTo>
                    <a:pt x="20904" y="100325"/>
                    <a:pt x="0" y="79422"/>
                    <a:pt x="0" y="53636"/>
                  </a:cubicBezTo>
                  <a:lnTo>
                    <a:pt x="0" y="46689"/>
                  </a:lnTo>
                  <a:cubicBezTo>
                    <a:pt x="0" y="34307"/>
                    <a:pt x="4919" y="22431"/>
                    <a:pt x="13675" y="13675"/>
                  </a:cubicBezTo>
                  <a:cubicBezTo>
                    <a:pt x="22431" y="4919"/>
                    <a:pt x="34307" y="0"/>
                    <a:pt x="46689" y="0"/>
                  </a:cubicBezTo>
                  <a:close/>
                </a:path>
              </a:pathLst>
            </a:custGeom>
            <a:solidFill>
              <a:srgbClr val="BFD1E1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38100"/>
              <a:ext cx="93379" cy="138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2351870" y="9210282"/>
            <a:ext cx="303782" cy="294334"/>
            <a:chOff x="0" y="0"/>
            <a:chExt cx="80008" cy="7752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0008" cy="77520"/>
            </a:xfrm>
            <a:custGeom>
              <a:avLst/>
              <a:gdLst/>
              <a:ahLst/>
              <a:cxnLst/>
              <a:rect r="r" b="b" t="t" l="l"/>
              <a:pathLst>
                <a:path h="77520" w="80008">
                  <a:moveTo>
                    <a:pt x="38760" y="0"/>
                  </a:moveTo>
                  <a:lnTo>
                    <a:pt x="41248" y="0"/>
                  </a:lnTo>
                  <a:cubicBezTo>
                    <a:pt x="62655" y="0"/>
                    <a:pt x="80008" y="17353"/>
                    <a:pt x="80008" y="38760"/>
                  </a:cubicBezTo>
                  <a:lnTo>
                    <a:pt x="80008" y="38760"/>
                  </a:lnTo>
                  <a:cubicBezTo>
                    <a:pt x="80008" y="60167"/>
                    <a:pt x="62655" y="77520"/>
                    <a:pt x="41248" y="77520"/>
                  </a:cubicBezTo>
                  <a:lnTo>
                    <a:pt x="38760" y="77520"/>
                  </a:lnTo>
                  <a:cubicBezTo>
                    <a:pt x="17353" y="77520"/>
                    <a:pt x="0" y="60167"/>
                    <a:pt x="0" y="38760"/>
                  </a:cubicBezTo>
                  <a:lnTo>
                    <a:pt x="0" y="38760"/>
                  </a:lnTo>
                  <a:cubicBezTo>
                    <a:pt x="0" y="17353"/>
                    <a:pt x="17353" y="0"/>
                    <a:pt x="38760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38100"/>
              <a:ext cx="80008" cy="115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5315388" y="8711200"/>
            <a:ext cx="512735" cy="499082"/>
            <a:chOff x="0" y="0"/>
            <a:chExt cx="135041" cy="131445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135041" cy="131445"/>
            </a:xfrm>
            <a:custGeom>
              <a:avLst/>
              <a:gdLst/>
              <a:ahLst/>
              <a:cxnLst/>
              <a:rect r="r" b="b" t="t" l="l"/>
              <a:pathLst>
                <a:path h="131445" w="135041">
                  <a:moveTo>
                    <a:pt x="65723" y="0"/>
                  </a:moveTo>
                  <a:lnTo>
                    <a:pt x="69319" y="0"/>
                  </a:lnTo>
                  <a:cubicBezTo>
                    <a:pt x="86749" y="0"/>
                    <a:pt x="103466" y="6924"/>
                    <a:pt x="115792" y="19250"/>
                  </a:cubicBezTo>
                  <a:cubicBezTo>
                    <a:pt x="128117" y="31575"/>
                    <a:pt x="135041" y="48292"/>
                    <a:pt x="135041" y="65723"/>
                  </a:cubicBezTo>
                  <a:lnTo>
                    <a:pt x="135041" y="65723"/>
                  </a:lnTo>
                  <a:cubicBezTo>
                    <a:pt x="135041" y="83153"/>
                    <a:pt x="128117" y="99870"/>
                    <a:pt x="115792" y="112196"/>
                  </a:cubicBezTo>
                  <a:cubicBezTo>
                    <a:pt x="103466" y="124521"/>
                    <a:pt x="86749" y="131445"/>
                    <a:pt x="69319" y="131445"/>
                  </a:cubicBezTo>
                  <a:lnTo>
                    <a:pt x="65723" y="131445"/>
                  </a:lnTo>
                  <a:cubicBezTo>
                    <a:pt x="48292" y="131445"/>
                    <a:pt x="31575" y="124521"/>
                    <a:pt x="19250" y="112196"/>
                  </a:cubicBezTo>
                  <a:cubicBezTo>
                    <a:pt x="6924" y="99870"/>
                    <a:pt x="0" y="83153"/>
                    <a:pt x="0" y="65723"/>
                  </a:cubicBezTo>
                  <a:lnTo>
                    <a:pt x="0" y="65723"/>
                  </a:lnTo>
                  <a:cubicBezTo>
                    <a:pt x="0" y="48292"/>
                    <a:pt x="6924" y="31575"/>
                    <a:pt x="19250" y="19250"/>
                  </a:cubicBezTo>
                  <a:cubicBezTo>
                    <a:pt x="31575" y="6924"/>
                    <a:pt x="48292" y="0"/>
                    <a:pt x="65723" y="0"/>
                  </a:cubicBezTo>
                  <a:close/>
                </a:path>
              </a:pathLst>
            </a:custGeom>
            <a:solidFill>
              <a:srgbClr val="BFD1E1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38100"/>
              <a:ext cx="135041" cy="1695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4385542" y="8772342"/>
            <a:ext cx="417524" cy="437940"/>
            <a:chOff x="0" y="0"/>
            <a:chExt cx="109965" cy="115342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109965" cy="115342"/>
            </a:xfrm>
            <a:custGeom>
              <a:avLst/>
              <a:gdLst/>
              <a:ahLst/>
              <a:cxnLst/>
              <a:rect r="r" b="b" t="t" l="l"/>
              <a:pathLst>
                <a:path h="115342" w="109965">
                  <a:moveTo>
                    <a:pt x="54983" y="0"/>
                  </a:moveTo>
                  <a:lnTo>
                    <a:pt x="54983" y="0"/>
                  </a:lnTo>
                  <a:cubicBezTo>
                    <a:pt x="69565" y="0"/>
                    <a:pt x="83550" y="5793"/>
                    <a:pt x="93861" y="16104"/>
                  </a:cubicBezTo>
                  <a:cubicBezTo>
                    <a:pt x="104172" y="26415"/>
                    <a:pt x="109965" y="40400"/>
                    <a:pt x="109965" y="54983"/>
                  </a:cubicBezTo>
                  <a:lnTo>
                    <a:pt x="109965" y="60360"/>
                  </a:lnTo>
                  <a:cubicBezTo>
                    <a:pt x="109965" y="74942"/>
                    <a:pt x="104172" y="88927"/>
                    <a:pt x="93861" y="99238"/>
                  </a:cubicBezTo>
                  <a:cubicBezTo>
                    <a:pt x="83550" y="109549"/>
                    <a:pt x="69565" y="115342"/>
                    <a:pt x="54983" y="115342"/>
                  </a:cubicBezTo>
                  <a:lnTo>
                    <a:pt x="54983" y="115342"/>
                  </a:lnTo>
                  <a:cubicBezTo>
                    <a:pt x="40400" y="115342"/>
                    <a:pt x="26415" y="109549"/>
                    <a:pt x="16104" y="99238"/>
                  </a:cubicBezTo>
                  <a:cubicBezTo>
                    <a:pt x="5793" y="88927"/>
                    <a:pt x="0" y="74942"/>
                    <a:pt x="0" y="60360"/>
                  </a:cubicBezTo>
                  <a:lnTo>
                    <a:pt x="0" y="54983"/>
                  </a:lnTo>
                  <a:cubicBezTo>
                    <a:pt x="0" y="40400"/>
                    <a:pt x="5793" y="26415"/>
                    <a:pt x="16104" y="16104"/>
                  </a:cubicBezTo>
                  <a:cubicBezTo>
                    <a:pt x="26415" y="5793"/>
                    <a:pt x="40400" y="0"/>
                    <a:pt x="54983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0" y="-38100"/>
              <a:ext cx="109965" cy="1534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6505054" y="8177877"/>
            <a:ext cx="488617" cy="493231"/>
            <a:chOff x="0" y="0"/>
            <a:chExt cx="128689" cy="129904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128689" cy="129904"/>
            </a:xfrm>
            <a:custGeom>
              <a:avLst/>
              <a:gdLst/>
              <a:ahLst/>
              <a:cxnLst/>
              <a:rect r="r" b="b" t="t" l="l"/>
              <a:pathLst>
                <a:path h="129904" w="128689">
                  <a:moveTo>
                    <a:pt x="64345" y="0"/>
                  </a:moveTo>
                  <a:lnTo>
                    <a:pt x="64345" y="0"/>
                  </a:lnTo>
                  <a:cubicBezTo>
                    <a:pt x="99881" y="0"/>
                    <a:pt x="128689" y="28808"/>
                    <a:pt x="128689" y="64345"/>
                  </a:cubicBezTo>
                  <a:lnTo>
                    <a:pt x="128689" y="65560"/>
                  </a:lnTo>
                  <a:cubicBezTo>
                    <a:pt x="128689" y="82625"/>
                    <a:pt x="121910" y="98991"/>
                    <a:pt x="109843" y="111058"/>
                  </a:cubicBezTo>
                  <a:cubicBezTo>
                    <a:pt x="97776" y="123125"/>
                    <a:pt x="81410" y="129904"/>
                    <a:pt x="64345" y="129904"/>
                  </a:cubicBezTo>
                  <a:lnTo>
                    <a:pt x="64345" y="129904"/>
                  </a:lnTo>
                  <a:cubicBezTo>
                    <a:pt x="47279" y="129904"/>
                    <a:pt x="30913" y="123125"/>
                    <a:pt x="18846" y="111058"/>
                  </a:cubicBezTo>
                  <a:cubicBezTo>
                    <a:pt x="6779" y="98991"/>
                    <a:pt x="0" y="82625"/>
                    <a:pt x="0" y="65560"/>
                  </a:cubicBezTo>
                  <a:lnTo>
                    <a:pt x="0" y="64345"/>
                  </a:lnTo>
                  <a:cubicBezTo>
                    <a:pt x="0" y="47279"/>
                    <a:pt x="6779" y="30913"/>
                    <a:pt x="18846" y="18846"/>
                  </a:cubicBezTo>
                  <a:cubicBezTo>
                    <a:pt x="30913" y="6779"/>
                    <a:pt x="47279" y="0"/>
                    <a:pt x="64345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0" y="-38100"/>
              <a:ext cx="128689" cy="1680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5" id="45"/>
          <p:cNvGrpSpPr/>
          <p:nvPr/>
        </p:nvGrpSpPr>
        <p:grpSpPr>
          <a:xfrm rot="0">
            <a:off x="3445127" y="9522504"/>
            <a:ext cx="413587" cy="399571"/>
            <a:chOff x="0" y="0"/>
            <a:chExt cx="108928" cy="105237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108928" cy="105237"/>
            </a:xfrm>
            <a:custGeom>
              <a:avLst/>
              <a:gdLst/>
              <a:ahLst/>
              <a:cxnLst/>
              <a:rect r="r" b="b" t="t" l="l"/>
              <a:pathLst>
                <a:path h="105237" w="108928">
                  <a:moveTo>
                    <a:pt x="52618" y="0"/>
                  </a:moveTo>
                  <a:lnTo>
                    <a:pt x="56310" y="0"/>
                  </a:lnTo>
                  <a:cubicBezTo>
                    <a:pt x="85370" y="0"/>
                    <a:pt x="108928" y="23558"/>
                    <a:pt x="108928" y="52618"/>
                  </a:cubicBezTo>
                  <a:lnTo>
                    <a:pt x="108928" y="52618"/>
                  </a:lnTo>
                  <a:cubicBezTo>
                    <a:pt x="108928" y="81679"/>
                    <a:pt x="85370" y="105237"/>
                    <a:pt x="56310" y="105237"/>
                  </a:cubicBezTo>
                  <a:lnTo>
                    <a:pt x="52618" y="105237"/>
                  </a:lnTo>
                  <a:cubicBezTo>
                    <a:pt x="23558" y="105237"/>
                    <a:pt x="0" y="81679"/>
                    <a:pt x="0" y="52618"/>
                  </a:cubicBezTo>
                  <a:lnTo>
                    <a:pt x="0" y="52618"/>
                  </a:lnTo>
                  <a:cubicBezTo>
                    <a:pt x="0" y="23558"/>
                    <a:pt x="23558" y="0"/>
                    <a:pt x="52618" y="0"/>
                  </a:cubicBezTo>
                  <a:close/>
                </a:path>
              </a:pathLst>
            </a:custGeom>
            <a:solidFill>
              <a:srgbClr val="BFD1E1"/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0" y="-38100"/>
              <a:ext cx="108928" cy="1433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10640551" y="9026530"/>
            <a:ext cx="466422" cy="478085"/>
            <a:chOff x="0" y="0"/>
            <a:chExt cx="122844" cy="125915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122844" cy="125915"/>
            </a:xfrm>
            <a:custGeom>
              <a:avLst/>
              <a:gdLst/>
              <a:ahLst/>
              <a:cxnLst/>
              <a:rect r="r" b="b" t="t" l="l"/>
              <a:pathLst>
                <a:path h="125915" w="122844">
                  <a:moveTo>
                    <a:pt x="61422" y="0"/>
                  </a:moveTo>
                  <a:lnTo>
                    <a:pt x="61422" y="0"/>
                  </a:lnTo>
                  <a:cubicBezTo>
                    <a:pt x="95344" y="0"/>
                    <a:pt x="122844" y="27499"/>
                    <a:pt x="122844" y="61422"/>
                  </a:cubicBezTo>
                  <a:lnTo>
                    <a:pt x="122844" y="64494"/>
                  </a:lnTo>
                  <a:cubicBezTo>
                    <a:pt x="122844" y="80784"/>
                    <a:pt x="116372" y="96407"/>
                    <a:pt x="104854" y="107925"/>
                  </a:cubicBezTo>
                  <a:cubicBezTo>
                    <a:pt x="93335" y="119444"/>
                    <a:pt x="77712" y="125915"/>
                    <a:pt x="61422" y="125915"/>
                  </a:cubicBezTo>
                  <a:lnTo>
                    <a:pt x="61422" y="125915"/>
                  </a:lnTo>
                  <a:cubicBezTo>
                    <a:pt x="45132" y="125915"/>
                    <a:pt x="29509" y="119444"/>
                    <a:pt x="17990" y="107925"/>
                  </a:cubicBezTo>
                  <a:cubicBezTo>
                    <a:pt x="6471" y="96407"/>
                    <a:pt x="0" y="80784"/>
                    <a:pt x="0" y="64494"/>
                  </a:cubicBezTo>
                  <a:lnTo>
                    <a:pt x="0" y="61422"/>
                  </a:lnTo>
                  <a:cubicBezTo>
                    <a:pt x="0" y="45132"/>
                    <a:pt x="6471" y="29509"/>
                    <a:pt x="17990" y="17990"/>
                  </a:cubicBezTo>
                  <a:cubicBezTo>
                    <a:pt x="29509" y="6471"/>
                    <a:pt x="45132" y="0"/>
                    <a:pt x="61422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50" id="50"/>
            <p:cNvSpPr txBox="true"/>
            <p:nvPr/>
          </p:nvSpPr>
          <p:spPr>
            <a:xfrm>
              <a:off x="0" y="-38100"/>
              <a:ext cx="122844" cy="1640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1" id="51"/>
          <p:cNvGrpSpPr/>
          <p:nvPr/>
        </p:nvGrpSpPr>
        <p:grpSpPr>
          <a:xfrm rot="0">
            <a:off x="13735872" y="9383845"/>
            <a:ext cx="525895" cy="538230"/>
            <a:chOff x="0" y="0"/>
            <a:chExt cx="138507" cy="141756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138507" cy="141756"/>
            </a:xfrm>
            <a:custGeom>
              <a:avLst/>
              <a:gdLst/>
              <a:ahLst/>
              <a:cxnLst/>
              <a:rect r="r" b="b" t="t" l="l"/>
              <a:pathLst>
                <a:path h="141756" w="138507">
                  <a:moveTo>
                    <a:pt x="69254" y="0"/>
                  </a:moveTo>
                  <a:lnTo>
                    <a:pt x="69254" y="0"/>
                  </a:lnTo>
                  <a:cubicBezTo>
                    <a:pt x="87621" y="0"/>
                    <a:pt x="105236" y="7296"/>
                    <a:pt x="118223" y="20284"/>
                  </a:cubicBezTo>
                  <a:cubicBezTo>
                    <a:pt x="131211" y="33272"/>
                    <a:pt x="138507" y="50886"/>
                    <a:pt x="138507" y="69254"/>
                  </a:cubicBezTo>
                  <a:lnTo>
                    <a:pt x="138507" y="72502"/>
                  </a:lnTo>
                  <a:cubicBezTo>
                    <a:pt x="138507" y="90869"/>
                    <a:pt x="131211" y="108484"/>
                    <a:pt x="118223" y="121472"/>
                  </a:cubicBezTo>
                  <a:cubicBezTo>
                    <a:pt x="105236" y="134460"/>
                    <a:pt x="87621" y="141756"/>
                    <a:pt x="69254" y="141756"/>
                  </a:cubicBezTo>
                  <a:lnTo>
                    <a:pt x="69254" y="141756"/>
                  </a:lnTo>
                  <a:cubicBezTo>
                    <a:pt x="50886" y="141756"/>
                    <a:pt x="33272" y="134460"/>
                    <a:pt x="20284" y="121472"/>
                  </a:cubicBezTo>
                  <a:cubicBezTo>
                    <a:pt x="7296" y="108484"/>
                    <a:pt x="0" y="90869"/>
                    <a:pt x="0" y="72502"/>
                  </a:cubicBezTo>
                  <a:lnTo>
                    <a:pt x="0" y="69254"/>
                  </a:lnTo>
                  <a:cubicBezTo>
                    <a:pt x="0" y="50886"/>
                    <a:pt x="7296" y="33272"/>
                    <a:pt x="20284" y="20284"/>
                  </a:cubicBezTo>
                  <a:cubicBezTo>
                    <a:pt x="33272" y="7296"/>
                    <a:pt x="50886" y="0"/>
                    <a:pt x="69254" y="0"/>
                  </a:cubicBezTo>
                  <a:close/>
                </a:path>
              </a:pathLst>
            </a:custGeom>
            <a:solidFill>
              <a:srgbClr val="BFD1E1"/>
            </a:solidFill>
          </p:spPr>
        </p:sp>
        <p:sp>
          <p:nvSpPr>
            <p:cNvPr name="TextBox 53" id="53"/>
            <p:cNvSpPr txBox="true"/>
            <p:nvPr/>
          </p:nvSpPr>
          <p:spPr>
            <a:xfrm>
              <a:off x="0" y="-38100"/>
              <a:ext cx="138507" cy="1798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4" id="54"/>
          <p:cNvSpPr txBox="true"/>
          <p:nvPr/>
        </p:nvSpPr>
        <p:spPr>
          <a:xfrm rot="0">
            <a:off x="3947415" y="-45332"/>
            <a:ext cx="11030555" cy="1893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5"/>
              </a:lnSpc>
            </a:pPr>
            <a:r>
              <a:rPr lang="en-US" sz="548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R.R.S.S.   PÁGINA WEB Y PROMOCIÓN</a:t>
            </a:r>
            <a:r>
              <a:rPr lang="en-US" sz="548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-1119352" y="-1500496"/>
            <a:ext cx="6167406" cy="6167406"/>
          </a:xfrm>
          <a:custGeom>
            <a:avLst/>
            <a:gdLst/>
            <a:ahLst/>
            <a:cxnLst/>
            <a:rect r="r" b="b" t="t" l="l"/>
            <a:pathLst>
              <a:path h="6167406" w="6167406">
                <a:moveTo>
                  <a:pt x="0" y="0"/>
                </a:moveTo>
                <a:lnTo>
                  <a:pt x="6167406" y="0"/>
                </a:lnTo>
                <a:lnTo>
                  <a:pt x="6167406" y="6167406"/>
                </a:lnTo>
                <a:lnTo>
                  <a:pt x="0" y="6167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10720" y="1194898"/>
            <a:ext cx="10809436" cy="388309"/>
            <a:chOff x="0" y="0"/>
            <a:chExt cx="2846930" cy="10227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846930" cy="102271"/>
            </a:xfrm>
            <a:custGeom>
              <a:avLst/>
              <a:gdLst/>
              <a:ahLst/>
              <a:cxnLst/>
              <a:rect r="r" b="b" t="t" l="l"/>
              <a:pathLst>
                <a:path h="102271" w="2846930">
                  <a:moveTo>
                    <a:pt x="36527" y="0"/>
                  </a:moveTo>
                  <a:lnTo>
                    <a:pt x="2810402" y="0"/>
                  </a:lnTo>
                  <a:cubicBezTo>
                    <a:pt x="2830576" y="0"/>
                    <a:pt x="2846930" y="16354"/>
                    <a:pt x="2846930" y="36527"/>
                  </a:cubicBezTo>
                  <a:lnTo>
                    <a:pt x="2846930" y="65744"/>
                  </a:lnTo>
                  <a:cubicBezTo>
                    <a:pt x="2846930" y="75431"/>
                    <a:pt x="2843081" y="84722"/>
                    <a:pt x="2836231" y="91572"/>
                  </a:cubicBezTo>
                  <a:cubicBezTo>
                    <a:pt x="2829381" y="98422"/>
                    <a:pt x="2820090" y="102271"/>
                    <a:pt x="2810402" y="102271"/>
                  </a:cubicBezTo>
                  <a:lnTo>
                    <a:pt x="36527" y="102271"/>
                  </a:lnTo>
                  <a:cubicBezTo>
                    <a:pt x="16354" y="102271"/>
                    <a:pt x="0" y="85917"/>
                    <a:pt x="0" y="65744"/>
                  </a:cubicBezTo>
                  <a:lnTo>
                    <a:pt x="0" y="36527"/>
                  </a:lnTo>
                  <a:cubicBezTo>
                    <a:pt x="0" y="16354"/>
                    <a:pt x="16354" y="0"/>
                    <a:pt x="36527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846930" cy="1403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348136" y="512334"/>
            <a:ext cx="13591729" cy="852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89"/>
              </a:lnSpc>
            </a:pPr>
            <a:r>
              <a:rPr lang="en-US" sz="6836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CIERRE 2024 Y PROYECCION 2025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1180858">
            <a:off x="7511854" y="7129652"/>
            <a:ext cx="12050249" cy="1144774"/>
          </a:xfrm>
          <a:custGeom>
            <a:avLst/>
            <a:gdLst/>
            <a:ahLst/>
            <a:cxnLst/>
            <a:rect r="r" b="b" t="t" l="l"/>
            <a:pathLst>
              <a:path h="1144774" w="12050249">
                <a:moveTo>
                  <a:pt x="0" y="0"/>
                </a:moveTo>
                <a:lnTo>
                  <a:pt x="12050250" y="0"/>
                </a:lnTo>
                <a:lnTo>
                  <a:pt x="12050250" y="1144773"/>
                </a:lnTo>
                <a:lnTo>
                  <a:pt x="0" y="1144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180858">
            <a:off x="7002266" y="6421381"/>
            <a:ext cx="12446858" cy="1182452"/>
          </a:xfrm>
          <a:custGeom>
            <a:avLst/>
            <a:gdLst/>
            <a:ahLst/>
            <a:cxnLst/>
            <a:rect r="r" b="b" t="t" l="l"/>
            <a:pathLst>
              <a:path h="1182452" w="12446858">
                <a:moveTo>
                  <a:pt x="0" y="0"/>
                </a:moveTo>
                <a:lnTo>
                  <a:pt x="12446858" y="0"/>
                </a:lnTo>
                <a:lnTo>
                  <a:pt x="12446858" y="1182452"/>
                </a:lnTo>
                <a:lnTo>
                  <a:pt x="0" y="11824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648129" y="3527982"/>
            <a:ext cx="4385498" cy="6137256"/>
          </a:xfrm>
          <a:custGeom>
            <a:avLst/>
            <a:gdLst/>
            <a:ahLst/>
            <a:cxnLst/>
            <a:rect r="r" b="b" t="t" l="l"/>
            <a:pathLst>
              <a:path h="6137256" w="4385498">
                <a:moveTo>
                  <a:pt x="0" y="0"/>
                </a:moveTo>
                <a:lnTo>
                  <a:pt x="4385498" y="0"/>
                </a:lnTo>
                <a:lnTo>
                  <a:pt x="4385498" y="6137256"/>
                </a:lnTo>
                <a:lnTo>
                  <a:pt x="0" y="61372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-4958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66208" y="1365047"/>
            <a:ext cx="5708484" cy="5055540"/>
          </a:xfrm>
          <a:custGeom>
            <a:avLst/>
            <a:gdLst/>
            <a:ahLst/>
            <a:cxnLst/>
            <a:rect r="r" b="b" t="t" l="l"/>
            <a:pathLst>
              <a:path h="5055540" w="5708484">
                <a:moveTo>
                  <a:pt x="0" y="0"/>
                </a:moveTo>
                <a:lnTo>
                  <a:pt x="5708484" y="0"/>
                </a:lnTo>
                <a:lnTo>
                  <a:pt x="5708484" y="5055540"/>
                </a:lnTo>
                <a:lnTo>
                  <a:pt x="0" y="50555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143" t="0" r="-10938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390200" y="2133797"/>
            <a:ext cx="7055136" cy="2788370"/>
          </a:xfrm>
          <a:custGeom>
            <a:avLst/>
            <a:gdLst/>
            <a:ahLst/>
            <a:cxnLst/>
            <a:rect r="r" b="b" t="t" l="l"/>
            <a:pathLst>
              <a:path h="2788370" w="7055136">
                <a:moveTo>
                  <a:pt x="0" y="0"/>
                </a:moveTo>
                <a:lnTo>
                  <a:pt x="7055137" y="0"/>
                </a:lnTo>
                <a:lnTo>
                  <a:pt x="7055137" y="2788370"/>
                </a:lnTo>
                <a:lnTo>
                  <a:pt x="0" y="27883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1723700" y="5133932"/>
            <a:ext cx="4613943" cy="4380326"/>
          </a:xfrm>
          <a:custGeom>
            <a:avLst/>
            <a:gdLst/>
            <a:ahLst/>
            <a:cxnLst/>
            <a:rect r="r" b="b" t="t" l="l"/>
            <a:pathLst>
              <a:path h="4380326" w="4613943">
                <a:moveTo>
                  <a:pt x="0" y="0"/>
                </a:moveTo>
                <a:lnTo>
                  <a:pt x="4613943" y="0"/>
                </a:lnTo>
                <a:lnTo>
                  <a:pt x="4613943" y="4380325"/>
                </a:lnTo>
                <a:lnTo>
                  <a:pt x="0" y="43803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grpSp>
        <p:nvGrpSpPr>
          <p:cNvPr name="Group 13" id="13"/>
          <p:cNvGrpSpPr/>
          <p:nvPr/>
        </p:nvGrpSpPr>
        <p:grpSpPr>
          <a:xfrm rot="0">
            <a:off x="1713618" y="8116922"/>
            <a:ext cx="440579" cy="440579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267B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66208" y="8896978"/>
            <a:ext cx="430303" cy="472215"/>
            <a:chOff x="0" y="0"/>
            <a:chExt cx="740659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40659" cy="812800"/>
            </a:xfrm>
            <a:custGeom>
              <a:avLst/>
              <a:gdLst/>
              <a:ahLst/>
              <a:cxnLst/>
              <a:rect r="r" b="b" t="t" l="l"/>
              <a:pathLst>
                <a:path h="812800" w="740659">
                  <a:moveTo>
                    <a:pt x="370330" y="0"/>
                  </a:moveTo>
                  <a:cubicBezTo>
                    <a:pt x="165802" y="0"/>
                    <a:pt x="0" y="181951"/>
                    <a:pt x="0" y="406400"/>
                  </a:cubicBezTo>
                  <a:cubicBezTo>
                    <a:pt x="0" y="630849"/>
                    <a:pt x="165802" y="812800"/>
                    <a:pt x="370330" y="812800"/>
                  </a:cubicBezTo>
                  <a:cubicBezTo>
                    <a:pt x="574857" y="812800"/>
                    <a:pt x="740659" y="630849"/>
                    <a:pt x="740659" y="406400"/>
                  </a:cubicBezTo>
                  <a:cubicBezTo>
                    <a:pt x="740659" y="181951"/>
                    <a:pt x="574857" y="0"/>
                    <a:pt x="370330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69437" y="38100"/>
              <a:ext cx="601786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466208" y="7406145"/>
            <a:ext cx="562492" cy="562492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873175" y="7199779"/>
            <a:ext cx="561754" cy="561754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165169" y="8500713"/>
            <a:ext cx="617926" cy="617926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778449" y="6813093"/>
            <a:ext cx="511002" cy="511002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267B2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8801402" y="1347298"/>
            <a:ext cx="9471154" cy="388309"/>
            <a:chOff x="0" y="0"/>
            <a:chExt cx="2494460" cy="102271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2494460" cy="102271"/>
            </a:xfrm>
            <a:custGeom>
              <a:avLst/>
              <a:gdLst/>
              <a:ahLst/>
              <a:cxnLst/>
              <a:rect r="r" b="b" t="t" l="l"/>
              <a:pathLst>
                <a:path h="102271" w="2494460">
                  <a:moveTo>
                    <a:pt x="41688" y="0"/>
                  </a:moveTo>
                  <a:lnTo>
                    <a:pt x="2452772" y="0"/>
                  </a:lnTo>
                  <a:cubicBezTo>
                    <a:pt x="2475796" y="0"/>
                    <a:pt x="2494460" y="18665"/>
                    <a:pt x="2494460" y="41688"/>
                  </a:cubicBezTo>
                  <a:lnTo>
                    <a:pt x="2494460" y="60582"/>
                  </a:lnTo>
                  <a:cubicBezTo>
                    <a:pt x="2494460" y="83606"/>
                    <a:pt x="2475796" y="102271"/>
                    <a:pt x="2452772" y="102271"/>
                  </a:cubicBezTo>
                  <a:lnTo>
                    <a:pt x="41688" y="102271"/>
                  </a:lnTo>
                  <a:cubicBezTo>
                    <a:pt x="18665" y="102271"/>
                    <a:pt x="0" y="83606"/>
                    <a:pt x="0" y="60582"/>
                  </a:cubicBezTo>
                  <a:lnTo>
                    <a:pt x="0" y="41688"/>
                  </a:lnTo>
                  <a:cubicBezTo>
                    <a:pt x="0" y="18665"/>
                    <a:pt x="18665" y="0"/>
                    <a:pt x="41688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38100"/>
              <a:ext cx="2494460" cy="1403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0033627" y="1499698"/>
            <a:ext cx="8391329" cy="388309"/>
            <a:chOff x="0" y="0"/>
            <a:chExt cx="2210062" cy="102271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2210062" cy="102271"/>
            </a:xfrm>
            <a:custGeom>
              <a:avLst/>
              <a:gdLst/>
              <a:ahLst/>
              <a:cxnLst/>
              <a:rect r="r" b="b" t="t" l="l"/>
              <a:pathLst>
                <a:path h="102271" w="2210062">
                  <a:moveTo>
                    <a:pt x="47053" y="0"/>
                  </a:moveTo>
                  <a:lnTo>
                    <a:pt x="2163009" y="0"/>
                  </a:lnTo>
                  <a:cubicBezTo>
                    <a:pt x="2188996" y="0"/>
                    <a:pt x="2210062" y="21066"/>
                    <a:pt x="2210062" y="47053"/>
                  </a:cubicBezTo>
                  <a:lnTo>
                    <a:pt x="2210062" y="55218"/>
                  </a:lnTo>
                  <a:cubicBezTo>
                    <a:pt x="2210062" y="67697"/>
                    <a:pt x="2205105" y="79665"/>
                    <a:pt x="2196280" y="88489"/>
                  </a:cubicBezTo>
                  <a:cubicBezTo>
                    <a:pt x="2187456" y="97313"/>
                    <a:pt x="2175488" y="102271"/>
                    <a:pt x="2163009" y="102271"/>
                  </a:cubicBezTo>
                  <a:lnTo>
                    <a:pt x="47053" y="102271"/>
                  </a:lnTo>
                  <a:cubicBezTo>
                    <a:pt x="21066" y="102271"/>
                    <a:pt x="0" y="81204"/>
                    <a:pt x="0" y="55218"/>
                  </a:cubicBezTo>
                  <a:lnTo>
                    <a:pt x="0" y="47053"/>
                  </a:lnTo>
                  <a:cubicBezTo>
                    <a:pt x="0" y="21066"/>
                    <a:pt x="21066" y="0"/>
                    <a:pt x="47053" y="0"/>
                  </a:cubicBezTo>
                  <a:close/>
                </a:path>
              </a:pathLst>
            </a:custGeom>
            <a:solidFill>
              <a:srgbClr val="1B517B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2210062" cy="1403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4260652" y="7875924"/>
            <a:ext cx="624789" cy="624789"/>
            <a:chOff x="0" y="0"/>
            <a:chExt cx="812800" cy="8128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4260652" y="6839293"/>
            <a:ext cx="484802" cy="484802"/>
            <a:chOff x="0" y="0"/>
            <a:chExt cx="812800" cy="8128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4244060" y="9030720"/>
            <a:ext cx="483537" cy="483537"/>
            <a:chOff x="0" y="0"/>
            <a:chExt cx="812800" cy="8128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267B2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1754420" y="9141965"/>
            <a:ext cx="523273" cy="523273"/>
            <a:chOff x="0" y="0"/>
            <a:chExt cx="812800" cy="8128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48" id="4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0668" y="329270"/>
            <a:ext cx="17219589" cy="9777430"/>
          </a:xfrm>
          <a:custGeom>
            <a:avLst/>
            <a:gdLst/>
            <a:ahLst/>
            <a:cxnLst/>
            <a:rect r="r" b="b" t="t" l="l"/>
            <a:pathLst>
              <a:path h="9777430" w="17219589">
                <a:moveTo>
                  <a:pt x="0" y="0"/>
                </a:moveTo>
                <a:lnTo>
                  <a:pt x="17219589" y="0"/>
                </a:lnTo>
                <a:lnTo>
                  <a:pt x="17219589" y="9777430"/>
                </a:lnTo>
                <a:lnTo>
                  <a:pt x="0" y="9777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 l="0" t="-393" r="0" b="-1694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03148" y="2053360"/>
            <a:ext cx="16167109" cy="7208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16047" indent="-208023" lvl="1">
              <a:lnSpc>
                <a:spcPts val="2697"/>
              </a:lnSpc>
              <a:buFont typeface="Arial"/>
              <a:buChar char="•"/>
            </a:pPr>
            <a:r>
              <a:rPr lang="en-US" sz="1927" spc="107">
                <a:solidFill>
                  <a:srgbClr val="022033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Resguardar la convivencia y el bienestar socioemocional de la Comunidad Educativa a través de la actualización y socialización de los protocolos demandados por distintas entidades de gobierno.</a:t>
            </a:r>
          </a:p>
          <a:p>
            <a:pPr algn="l">
              <a:lnSpc>
                <a:spcPts val="2697"/>
              </a:lnSpc>
            </a:pPr>
          </a:p>
          <a:p>
            <a:pPr algn="l" marL="416047" indent="-208023" lvl="1">
              <a:lnSpc>
                <a:spcPts val="2697"/>
              </a:lnSpc>
              <a:buFont typeface="Arial"/>
              <a:buChar char="•"/>
            </a:pPr>
            <a:r>
              <a:rPr lang="en-US" sz="1927" spc="107">
                <a:solidFill>
                  <a:srgbClr val="022033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Fortalecer en el ámbito pedagógico las prácticas docentes con capacitaciones donde el objetivo sea mejorar la calidad de Educación y mantener la excelencia académica otorgada por el Mineduc.</a:t>
            </a:r>
          </a:p>
          <a:p>
            <a:pPr algn="l">
              <a:lnSpc>
                <a:spcPts val="2697"/>
              </a:lnSpc>
            </a:pPr>
          </a:p>
          <a:p>
            <a:pPr algn="l" marL="416047" indent="-208023" lvl="1">
              <a:lnSpc>
                <a:spcPts val="2697"/>
              </a:lnSpc>
              <a:buFont typeface="Arial"/>
              <a:buChar char="•"/>
            </a:pPr>
            <a:r>
              <a:rPr lang="en-US" sz="1927" spc="107">
                <a:solidFill>
                  <a:srgbClr val="022033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Mantener</a:t>
            </a:r>
            <a:r>
              <a:rPr lang="en-US" sz="1927" spc="107">
                <a:solidFill>
                  <a:srgbClr val="022033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al Equipo PIE con el personal idóneo para satisfacer las distintas necesidades de los estudiantes que pertenecen a este programa.</a:t>
            </a:r>
          </a:p>
          <a:p>
            <a:pPr algn="l">
              <a:lnSpc>
                <a:spcPts val="2697"/>
              </a:lnSpc>
            </a:pPr>
          </a:p>
          <a:p>
            <a:pPr algn="l" marL="416047" indent="-208023" lvl="1">
              <a:lnSpc>
                <a:spcPts val="2697"/>
              </a:lnSpc>
              <a:buFont typeface="Arial"/>
              <a:buChar char="•"/>
            </a:pPr>
            <a:r>
              <a:rPr lang="en-US" sz="1927" spc="107">
                <a:solidFill>
                  <a:srgbClr val="022033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Proporcionar materiales, equipos y tecnología que permitan mejorar la didáctica en las aulas y lograr aprendizajes significativos en los /as estudiantes.</a:t>
            </a:r>
          </a:p>
          <a:p>
            <a:pPr algn="l">
              <a:lnSpc>
                <a:spcPts val="2697"/>
              </a:lnSpc>
            </a:pPr>
          </a:p>
          <a:p>
            <a:pPr algn="l" marL="416047" indent="-208023" lvl="1">
              <a:lnSpc>
                <a:spcPts val="2697"/>
              </a:lnSpc>
              <a:buFont typeface="Arial"/>
              <a:buChar char="•"/>
            </a:pPr>
            <a:r>
              <a:rPr lang="en-US" sz="1927" spc="107">
                <a:solidFill>
                  <a:srgbClr val="022033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Consolidar prácticas implementadas en el ámbito de la convivencia como jornada de reflexión docente, asistentes y alumnos. Actividades recreativas masivas y salidas pedagógica con el objetivo de que los/as estudiantes sumen experiencias significativas a las metas educativas individuales  alcanzadas durante el año.</a:t>
            </a:r>
          </a:p>
          <a:p>
            <a:pPr algn="l">
              <a:lnSpc>
                <a:spcPts val="2697"/>
              </a:lnSpc>
            </a:pPr>
          </a:p>
          <a:p>
            <a:pPr algn="l" marL="416047" indent="-208023" lvl="1">
              <a:lnSpc>
                <a:spcPts val="2697"/>
              </a:lnSpc>
              <a:buFont typeface="Arial"/>
              <a:buChar char="•"/>
            </a:pPr>
            <a:r>
              <a:rPr lang="en-US" sz="1927" spc="107">
                <a:solidFill>
                  <a:srgbClr val="022033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Implementar un plan de mejora para aumentar la asistencia  de alumnos a clase, monitoreando y evaluando los avances de forma periódica. </a:t>
            </a:r>
          </a:p>
          <a:p>
            <a:pPr algn="l">
              <a:lnSpc>
                <a:spcPts val="2697"/>
              </a:lnSpc>
            </a:pPr>
          </a:p>
          <a:p>
            <a:pPr algn="l" marL="416047" indent="-208023" lvl="1">
              <a:lnSpc>
                <a:spcPts val="2697"/>
              </a:lnSpc>
              <a:buFont typeface="Arial"/>
              <a:buChar char="•"/>
            </a:pPr>
            <a:r>
              <a:rPr lang="en-US" sz="1927" spc="107">
                <a:solidFill>
                  <a:srgbClr val="022033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Propiciar y resguardar el mantenimiento de la infraestructura y seguridad de nuestro establecimiento, con el objetivo de ofrecer las condiciones necesarias para el desarrollo de los procesos educativos. </a:t>
            </a:r>
          </a:p>
          <a:p>
            <a:pPr algn="l">
              <a:lnSpc>
                <a:spcPts val="1672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732273"/>
            <a:ext cx="15916461" cy="972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26"/>
              </a:lnSpc>
            </a:pPr>
            <a:r>
              <a:rPr lang="en-US" sz="405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EL SOSTENEDOR EN CONJUNTO CON LA DIRECCIÓN Y EL EQUIPO EGE SE COMPROMETE A REALIZAR LAS SIGUIENTES ACCIONES: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234958" y="396157"/>
            <a:ext cx="2245371" cy="3222399"/>
          </a:xfrm>
          <a:custGeom>
            <a:avLst/>
            <a:gdLst/>
            <a:ahLst/>
            <a:cxnLst/>
            <a:rect r="r" b="b" t="t" l="l"/>
            <a:pathLst>
              <a:path h="3222399" w="2245371">
                <a:moveTo>
                  <a:pt x="0" y="0"/>
                </a:moveTo>
                <a:lnTo>
                  <a:pt x="2245372" y="0"/>
                </a:lnTo>
                <a:lnTo>
                  <a:pt x="2245372" y="3222399"/>
                </a:lnTo>
                <a:lnTo>
                  <a:pt x="0" y="3222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30356" y="1832223"/>
            <a:ext cx="14427288" cy="4697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42"/>
              </a:lnSpc>
            </a:pPr>
            <a:r>
              <a:rPr lang="en-US" sz="19394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¡MUCHAS GRACIAS!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5486400" y="6767799"/>
            <a:ext cx="7254409" cy="817770"/>
          </a:xfrm>
          <a:custGeom>
            <a:avLst/>
            <a:gdLst/>
            <a:ahLst/>
            <a:cxnLst/>
            <a:rect r="r" b="b" t="t" l="l"/>
            <a:pathLst>
              <a:path h="817770" w="7254409">
                <a:moveTo>
                  <a:pt x="0" y="0"/>
                </a:moveTo>
                <a:lnTo>
                  <a:pt x="7254409" y="0"/>
                </a:lnTo>
                <a:lnTo>
                  <a:pt x="7254409" y="817770"/>
                </a:lnTo>
                <a:lnTo>
                  <a:pt x="0" y="8177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-354670" y="-390474"/>
            <a:ext cx="4009030" cy="4009030"/>
          </a:xfrm>
          <a:custGeom>
            <a:avLst/>
            <a:gdLst/>
            <a:ahLst/>
            <a:cxnLst/>
            <a:rect r="r" b="b" t="t" l="l"/>
            <a:pathLst>
              <a:path h="4009030" w="4009030">
                <a:moveTo>
                  <a:pt x="0" y="0"/>
                </a:moveTo>
                <a:lnTo>
                  <a:pt x="4009029" y="0"/>
                </a:lnTo>
                <a:lnTo>
                  <a:pt x="4009029" y="4009030"/>
                </a:lnTo>
                <a:lnTo>
                  <a:pt x="0" y="40090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1275001" y="7186063"/>
            <a:ext cx="3824981" cy="693012"/>
            <a:chOff x="0" y="0"/>
            <a:chExt cx="1007402" cy="18252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07402" cy="182522"/>
            </a:xfrm>
            <a:custGeom>
              <a:avLst/>
              <a:gdLst/>
              <a:ahLst/>
              <a:cxnLst/>
              <a:rect r="r" b="b" t="t" l="l"/>
              <a:pathLst>
                <a:path h="182522" w="1007402">
                  <a:moveTo>
                    <a:pt x="66793" y="0"/>
                  </a:moveTo>
                  <a:lnTo>
                    <a:pt x="940609" y="0"/>
                  </a:lnTo>
                  <a:cubicBezTo>
                    <a:pt x="977498" y="0"/>
                    <a:pt x="1007402" y="29904"/>
                    <a:pt x="1007402" y="66793"/>
                  </a:cubicBezTo>
                  <a:lnTo>
                    <a:pt x="1007402" y="115728"/>
                  </a:lnTo>
                  <a:cubicBezTo>
                    <a:pt x="1007402" y="133443"/>
                    <a:pt x="1000365" y="150432"/>
                    <a:pt x="987839" y="162958"/>
                  </a:cubicBezTo>
                  <a:cubicBezTo>
                    <a:pt x="975313" y="175485"/>
                    <a:pt x="958324" y="182522"/>
                    <a:pt x="940609" y="182522"/>
                  </a:cubicBezTo>
                  <a:lnTo>
                    <a:pt x="66793" y="182522"/>
                  </a:lnTo>
                  <a:cubicBezTo>
                    <a:pt x="49079" y="182522"/>
                    <a:pt x="32090" y="175485"/>
                    <a:pt x="19563" y="162958"/>
                  </a:cubicBezTo>
                  <a:cubicBezTo>
                    <a:pt x="7037" y="150432"/>
                    <a:pt x="0" y="133443"/>
                    <a:pt x="0" y="115728"/>
                  </a:cubicBezTo>
                  <a:lnTo>
                    <a:pt x="0" y="66793"/>
                  </a:lnTo>
                  <a:cubicBezTo>
                    <a:pt x="0" y="49079"/>
                    <a:pt x="7037" y="32090"/>
                    <a:pt x="19563" y="19563"/>
                  </a:cubicBezTo>
                  <a:cubicBezTo>
                    <a:pt x="32090" y="7037"/>
                    <a:pt x="49079" y="0"/>
                    <a:pt x="66793" y="0"/>
                  </a:cubicBezTo>
                  <a:close/>
                </a:path>
              </a:pathLst>
            </a:custGeom>
            <a:solidFill>
              <a:srgbClr val="568AB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007402" cy="2206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10800000">
            <a:off x="187905" y="5982697"/>
            <a:ext cx="3688357" cy="4114800"/>
          </a:xfrm>
          <a:custGeom>
            <a:avLst/>
            <a:gdLst/>
            <a:ahLst/>
            <a:cxnLst/>
            <a:rect r="r" b="b" t="t" l="l"/>
            <a:pathLst>
              <a:path h="4114800" w="3688357">
                <a:moveTo>
                  <a:pt x="0" y="0"/>
                </a:moveTo>
                <a:lnTo>
                  <a:pt x="3688357" y="0"/>
                </a:lnTo>
                <a:lnTo>
                  <a:pt x="36883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305673" y="8613034"/>
            <a:ext cx="7676654" cy="404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6"/>
              </a:lnSpc>
            </a:pPr>
            <a:r>
              <a:rPr lang="en-US" sz="3192" spc="178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www.colegiogabrielamistrallinares.cl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267526" y="9094011"/>
            <a:ext cx="5752948" cy="404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6"/>
              </a:lnSpc>
            </a:pPr>
            <a:r>
              <a:rPr lang="en-US" sz="3192" spc="178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cgmistral.linares@gmail.com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73000"/>
          </a:blip>
          <a:srcRect l="10916" t="7401" r="31786" b="8911"/>
          <a:stretch>
            <a:fillRect/>
          </a:stretch>
        </p:blipFill>
        <p:spPr>
          <a:xfrm flipH="false" flipV="false" rot="0">
            <a:off x="515964" y="1660580"/>
            <a:ext cx="8272383" cy="688711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8807918" y="2790330"/>
            <a:ext cx="7315200" cy="824623"/>
          </a:xfrm>
          <a:custGeom>
            <a:avLst/>
            <a:gdLst/>
            <a:ahLst/>
            <a:cxnLst/>
            <a:rect r="r" b="b" t="t" l="l"/>
            <a:pathLst>
              <a:path h="824623" w="7315200">
                <a:moveTo>
                  <a:pt x="0" y="0"/>
                </a:moveTo>
                <a:lnTo>
                  <a:pt x="7315200" y="0"/>
                </a:lnTo>
                <a:lnTo>
                  <a:pt x="7315200" y="824623"/>
                </a:lnTo>
                <a:lnTo>
                  <a:pt x="0" y="8246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807918" y="8363782"/>
            <a:ext cx="7315200" cy="824623"/>
          </a:xfrm>
          <a:custGeom>
            <a:avLst/>
            <a:gdLst/>
            <a:ahLst/>
            <a:cxnLst/>
            <a:rect r="r" b="b" t="t" l="l"/>
            <a:pathLst>
              <a:path h="824623" w="7315200">
                <a:moveTo>
                  <a:pt x="0" y="0"/>
                </a:moveTo>
                <a:lnTo>
                  <a:pt x="7315200" y="0"/>
                </a:lnTo>
                <a:lnTo>
                  <a:pt x="7315200" y="824622"/>
                </a:lnTo>
                <a:lnTo>
                  <a:pt x="0" y="8246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853831" y="3775411"/>
            <a:ext cx="7315200" cy="824623"/>
          </a:xfrm>
          <a:custGeom>
            <a:avLst/>
            <a:gdLst/>
            <a:ahLst/>
            <a:cxnLst/>
            <a:rect r="r" b="b" t="t" l="l"/>
            <a:pathLst>
              <a:path h="824623" w="7315200">
                <a:moveTo>
                  <a:pt x="0" y="0"/>
                </a:moveTo>
                <a:lnTo>
                  <a:pt x="7315200" y="0"/>
                </a:lnTo>
                <a:lnTo>
                  <a:pt x="7315200" y="824622"/>
                </a:lnTo>
                <a:lnTo>
                  <a:pt x="0" y="8246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788347" y="4763425"/>
            <a:ext cx="7315200" cy="824623"/>
          </a:xfrm>
          <a:custGeom>
            <a:avLst/>
            <a:gdLst/>
            <a:ahLst/>
            <a:cxnLst/>
            <a:rect r="r" b="b" t="t" l="l"/>
            <a:pathLst>
              <a:path h="824623" w="7315200">
                <a:moveTo>
                  <a:pt x="0" y="0"/>
                </a:moveTo>
                <a:lnTo>
                  <a:pt x="7315200" y="0"/>
                </a:lnTo>
                <a:lnTo>
                  <a:pt x="7315200" y="824623"/>
                </a:lnTo>
                <a:lnTo>
                  <a:pt x="0" y="8246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807918" y="1803783"/>
            <a:ext cx="7315200" cy="824623"/>
          </a:xfrm>
          <a:custGeom>
            <a:avLst/>
            <a:gdLst/>
            <a:ahLst/>
            <a:cxnLst/>
            <a:rect r="r" b="b" t="t" l="l"/>
            <a:pathLst>
              <a:path h="824623" w="7315200">
                <a:moveTo>
                  <a:pt x="0" y="0"/>
                </a:moveTo>
                <a:lnTo>
                  <a:pt x="7315200" y="0"/>
                </a:lnTo>
                <a:lnTo>
                  <a:pt x="7315200" y="824622"/>
                </a:lnTo>
                <a:lnTo>
                  <a:pt x="0" y="8246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788347" y="5749973"/>
            <a:ext cx="7315200" cy="824623"/>
          </a:xfrm>
          <a:custGeom>
            <a:avLst/>
            <a:gdLst/>
            <a:ahLst/>
            <a:cxnLst/>
            <a:rect r="r" b="b" t="t" l="l"/>
            <a:pathLst>
              <a:path h="824623" w="7315200">
                <a:moveTo>
                  <a:pt x="0" y="0"/>
                </a:moveTo>
                <a:lnTo>
                  <a:pt x="7315200" y="0"/>
                </a:lnTo>
                <a:lnTo>
                  <a:pt x="7315200" y="824623"/>
                </a:lnTo>
                <a:lnTo>
                  <a:pt x="0" y="8246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807918" y="6735054"/>
            <a:ext cx="7315200" cy="824623"/>
          </a:xfrm>
          <a:custGeom>
            <a:avLst/>
            <a:gdLst/>
            <a:ahLst/>
            <a:cxnLst/>
            <a:rect r="r" b="b" t="t" l="l"/>
            <a:pathLst>
              <a:path h="824623" w="7315200">
                <a:moveTo>
                  <a:pt x="0" y="0"/>
                </a:moveTo>
                <a:lnTo>
                  <a:pt x="7315200" y="0"/>
                </a:lnTo>
                <a:lnTo>
                  <a:pt x="7315200" y="824622"/>
                </a:lnTo>
                <a:lnTo>
                  <a:pt x="0" y="8246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711560" y="638629"/>
            <a:ext cx="14864881" cy="999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68"/>
              </a:lnSpc>
            </a:pPr>
            <a:r>
              <a:rPr lang="en-US" sz="8009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RESUMEN MATRÍCULAS 2024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542534" y="1940067"/>
            <a:ext cx="5845969" cy="497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22033"/>
                </a:solidFill>
                <a:latin typeface="HK Grotesk"/>
                <a:ea typeface="HK Grotesk"/>
                <a:cs typeface="HK Grotesk"/>
                <a:sym typeface="HK Grotesk"/>
              </a:rPr>
              <a:t>MATRÍCULA PRE-BÁSICA             44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542534" y="2925147"/>
            <a:ext cx="5937796" cy="497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22033"/>
                </a:solidFill>
                <a:latin typeface="HK Grotesk"/>
                <a:ea typeface="HK Grotesk"/>
                <a:cs typeface="HK Grotesk"/>
                <a:sym typeface="HK Grotesk"/>
              </a:rPr>
              <a:t>RETIRADOS DEL PERIODO            04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411565" y="3910228"/>
            <a:ext cx="6068764" cy="497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22033"/>
                </a:solidFill>
                <a:latin typeface="HK Grotesk"/>
                <a:ea typeface="HK Grotesk"/>
                <a:cs typeface="HK Grotesk"/>
                <a:sym typeface="HK Grotesk"/>
              </a:rPr>
              <a:t>MATRÍCULAS FINAL PRE-BÁSICA  40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542534" y="4861609"/>
            <a:ext cx="6038255" cy="497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22033"/>
                </a:solidFill>
                <a:latin typeface="HK Grotesk"/>
                <a:ea typeface="HK Grotesk"/>
                <a:cs typeface="HK Grotesk"/>
                <a:sym typeface="HK Grotesk"/>
              </a:rPr>
              <a:t>MATRÍCULAS BÁSICA                   334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604000" y="5845223"/>
            <a:ext cx="5976789" cy="497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22033"/>
                </a:solidFill>
                <a:latin typeface="HK Grotesk"/>
                <a:ea typeface="HK Grotesk"/>
                <a:cs typeface="HK Grotesk"/>
                <a:sym typeface="HK Grotesk"/>
              </a:rPr>
              <a:t>RETIRADOS EL PERIODO               16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533530" y="6879396"/>
            <a:ext cx="6056263" cy="497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22033"/>
                </a:solidFill>
                <a:latin typeface="HK Grotesk"/>
                <a:ea typeface="HK Grotesk"/>
                <a:cs typeface="HK Grotesk"/>
                <a:sym typeface="HK Grotesk"/>
              </a:rPr>
              <a:t>MATRÍCULA FINAL BÁSICA          318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452865" y="8498599"/>
            <a:ext cx="6136928" cy="497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22033"/>
                </a:solidFill>
                <a:latin typeface="HK Grotesk"/>
                <a:ea typeface="HK Grotesk"/>
                <a:cs typeface="HK Grotesk"/>
                <a:sym typeface="HK Grotesk"/>
              </a:rPr>
              <a:t>ALUMNOS PROMOVIDOS           100%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52379" y="8657584"/>
            <a:ext cx="668880" cy="827393"/>
            <a:chOff x="0" y="0"/>
            <a:chExt cx="176166" cy="2179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5155861" y="2270979"/>
            <a:ext cx="8314902" cy="6777103"/>
            <a:chOff x="0" y="0"/>
            <a:chExt cx="2189933" cy="178491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89933" cy="1784916"/>
            </a:xfrm>
            <a:custGeom>
              <a:avLst/>
              <a:gdLst/>
              <a:ahLst/>
              <a:cxnLst/>
              <a:rect r="r" b="b" t="t" l="l"/>
              <a:pathLst>
                <a:path h="1784916" w="2189933">
                  <a:moveTo>
                    <a:pt x="32588" y="0"/>
                  </a:moveTo>
                  <a:lnTo>
                    <a:pt x="2157345" y="0"/>
                  </a:lnTo>
                  <a:cubicBezTo>
                    <a:pt x="2165988" y="0"/>
                    <a:pt x="2174277" y="3433"/>
                    <a:pt x="2180388" y="9545"/>
                  </a:cubicBezTo>
                  <a:cubicBezTo>
                    <a:pt x="2186500" y="15656"/>
                    <a:pt x="2189933" y="23945"/>
                    <a:pt x="2189933" y="32588"/>
                  </a:cubicBezTo>
                  <a:lnTo>
                    <a:pt x="2189933" y="1752328"/>
                  </a:lnTo>
                  <a:cubicBezTo>
                    <a:pt x="2189933" y="1760971"/>
                    <a:pt x="2186500" y="1769260"/>
                    <a:pt x="2180388" y="1775371"/>
                  </a:cubicBezTo>
                  <a:cubicBezTo>
                    <a:pt x="2174277" y="1781483"/>
                    <a:pt x="2165988" y="1784916"/>
                    <a:pt x="2157345" y="1784916"/>
                  </a:cubicBezTo>
                  <a:lnTo>
                    <a:pt x="32588" y="1784916"/>
                  </a:lnTo>
                  <a:cubicBezTo>
                    <a:pt x="23945" y="1784916"/>
                    <a:pt x="15656" y="1781483"/>
                    <a:pt x="9545" y="1775371"/>
                  </a:cubicBezTo>
                  <a:cubicBezTo>
                    <a:pt x="3433" y="1769260"/>
                    <a:pt x="0" y="1760971"/>
                    <a:pt x="0" y="1752328"/>
                  </a:cubicBezTo>
                  <a:lnTo>
                    <a:pt x="0" y="32588"/>
                  </a:lnTo>
                  <a:cubicBezTo>
                    <a:pt x="0" y="23945"/>
                    <a:pt x="3433" y="15656"/>
                    <a:pt x="9545" y="9545"/>
                  </a:cubicBezTo>
                  <a:cubicBezTo>
                    <a:pt x="15656" y="3433"/>
                    <a:pt x="23945" y="0"/>
                    <a:pt x="32588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189933" cy="18230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226035" y="7632941"/>
            <a:ext cx="668880" cy="827393"/>
            <a:chOff x="0" y="0"/>
            <a:chExt cx="176166" cy="21791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2245570" y="8657584"/>
            <a:ext cx="668880" cy="827393"/>
            <a:chOff x="0" y="0"/>
            <a:chExt cx="176166" cy="21791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5378309" y="2348633"/>
            <a:ext cx="7431374" cy="844882"/>
            <a:chOff x="0" y="0"/>
            <a:chExt cx="1957234" cy="2225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957234" cy="222520"/>
            </a:xfrm>
            <a:custGeom>
              <a:avLst/>
              <a:gdLst/>
              <a:ahLst/>
              <a:cxnLst/>
              <a:rect r="r" b="b" t="t" l="l"/>
              <a:pathLst>
                <a:path h="222520" w="1957234">
                  <a:moveTo>
                    <a:pt x="53131" y="0"/>
                  </a:moveTo>
                  <a:lnTo>
                    <a:pt x="1904103" y="0"/>
                  </a:lnTo>
                  <a:cubicBezTo>
                    <a:pt x="1918195" y="0"/>
                    <a:pt x="1931709" y="5598"/>
                    <a:pt x="1941673" y="15562"/>
                  </a:cubicBezTo>
                  <a:cubicBezTo>
                    <a:pt x="1951637" y="25526"/>
                    <a:pt x="1957234" y="39040"/>
                    <a:pt x="1957234" y="53131"/>
                  </a:cubicBezTo>
                  <a:lnTo>
                    <a:pt x="1957234" y="169389"/>
                  </a:lnTo>
                  <a:cubicBezTo>
                    <a:pt x="1957234" y="198733"/>
                    <a:pt x="1933447" y="222520"/>
                    <a:pt x="1904103" y="222520"/>
                  </a:cubicBezTo>
                  <a:lnTo>
                    <a:pt x="53131" y="222520"/>
                  </a:lnTo>
                  <a:cubicBezTo>
                    <a:pt x="23788" y="222520"/>
                    <a:pt x="0" y="198733"/>
                    <a:pt x="0" y="169389"/>
                  </a:cubicBezTo>
                  <a:lnTo>
                    <a:pt x="0" y="53131"/>
                  </a:lnTo>
                  <a:cubicBezTo>
                    <a:pt x="0" y="23788"/>
                    <a:pt x="23788" y="0"/>
                    <a:pt x="53131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957234" cy="260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5378309" y="5698125"/>
            <a:ext cx="7431374" cy="844882"/>
            <a:chOff x="0" y="0"/>
            <a:chExt cx="1957234" cy="22252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957234" cy="222520"/>
            </a:xfrm>
            <a:custGeom>
              <a:avLst/>
              <a:gdLst/>
              <a:ahLst/>
              <a:cxnLst/>
              <a:rect r="r" b="b" t="t" l="l"/>
              <a:pathLst>
                <a:path h="222520" w="1957234">
                  <a:moveTo>
                    <a:pt x="53131" y="0"/>
                  </a:moveTo>
                  <a:lnTo>
                    <a:pt x="1904103" y="0"/>
                  </a:lnTo>
                  <a:cubicBezTo>
                    <a:pt x="1918195" y="0"/>
                    <a:pt x="1931709" y="5598"/>
                    <a:pt x="1941673" y="15562"/>
                  </a:cubicBezTo>
                  <a:cubicBezTo>
                    <a:pt x="1951637" y="25526"/>
                    <a:pt x="1957234" y="39040"/>
                    <a:pt x="1957234" y="53131"/>
                  </a:cubicBezTo>
                  <a:lnTo>
                    <a:pt x="1957234" y="169389"/>
                  </a:lnTo>
                  <a:cubicBezTo>
                    <a:pt x="1957234" y="198733"/>
                    <a:pt x="1933447" y="222520"/>
                    <a:pt x="1904103" y="222520"/>
                  </a:cubicBezTo>
                  <a:lnTo>
                    <a:pt x="53131" y="222520"/>
                  </a:lnTo>
                  <a:cubicBezTo>
                    <a:pt x="23788" y="222520"/>
                    <a:pt x="0" y="198733"/>
                    <a:pt x="0" y="169389"/>
                  </a:cubicBezTo>
                  <a:lnTo>
                    <a:pt x="0" y="53131"/>
                  </a:lnTo>
                  <a:cubicBezTo>
                    <a:pt x="0" y="23788"/>
                    <a:pt x="23788" y="0"/>
                    <a:pt x="53131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1957234" cy="260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4651181" y="9048081"/>
            <a:ext cx="8044081" cy="844882"/>
            <a:chOff x="0" y="0"/>
            <a:chExt cx="2118606" cy="2225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118606" cy="222520"/>
            </a:xfrm>
            <a:custGeom>
              <a:avLst/>
              <a:gdLst/>
              <a:ahLst/>
              <a:cxnLst/>
              <a:rect r="r" b="b" t="t" l="l"/>
              <a:pathLst>
                <a:path h="222520" w="2118606">
                  <a:moveTo>
                    <a:pt x="49084" y="0"/>
                  </a:moveTo>
                  <a:lnTo>
                    <a:pt x="2069522" y="0"/>
                  </a:lnTo>
                  <a:cubicBezTo>
                    <a:pt x="2096630" y="0"/>
                    <a:pt x="2118606" y="21976"/>
                    <a:pt x="2118606" y="49084"/>
                  </a:cubicBezTo>
                  <a:lnTo>
                    <a:pt x="2118606" y="173436"/>
                  </a:lnTo>
                  <a:cubicBezTo>
                    <a:pt x="2118606" y="200544"/>
                    <a:pt x="2096630" y="222520"/>
                    <a:pt x="2069522" y="222520"/>
                  </a:cubicBezTo>
                  <a:lnTo>
                    <a:pt x="49084" y="222520"/>
                  </a:lnTo>
                  <a:cubicBezTo>
                    <a:pt x="21976" y="222520"/>
                    <a:pt x="0" y="200544"/>
                    <a:pt x="0" y="173436"/>
                  </a:cubicBezTo>
                  <a:lnTo>
                    <a:pt x="0" y="49084"/>
                  </a:lnTo>
                  <a:cubicBezTo>
                    <a:pt x="0" y="21976"/>
                    <a:pt x="21976" y="0"/>
                    <a:pt x="49084" y="0"/>
                  </a:cubicBezTo>
                  <a:close/>
                </a:path>
              </a:pathLst>
            </a:custGeom>
            <a:solidFill>
              <a:srgbClr val="568AB9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2118606" cy="260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23" id="23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>
            <a:alphaModFix amt="57000"/>
          </a:blip>
          <a:srcRect l="15150" t="0" r="22792" b="0"/>
          <a:stretch>
            <a:fillRect/>
          </a:stretch>
        </p:blipFill>
        <p:spPr>
          <a:xfrm flipH="false" flipV="false" rot="0">
            <a:off x="13470762" y="2348633"/>
            <a:ext cx="4639875" cy="4261793"/>
          </a:xfrm>
          <a:prstGeom prst="rect">
            <a:avLst/>
          </a:prstGeom>
        </p:spPr>
      </p:pic>
      <p:graphicFrame>
        <p:nvGraphicFramePr>
          <p:cNvPr name="Table 24" id="24"/>
          <p:cNvGraphicFramePr>
            <a:graphicFrameLocks noGrp="true"/>
          </p:cNvGraphicFramePr>
          <p:nvPr/>
        </p:nvGraphicFramePr>
        <p:xfrm>
          <a:off x="4962374" y="2348633"/>
          <a:ext cx="7976300" cy="7567529"/>
        </p:xfrm>
        <a:graphic>
          <a:graphicData uri="http://schemas.openxmlformats.org/drawingml/2006/table">
            <a:tbl>
              <a:tblPr/>
              <a:tblGrid>
                <a:gridCol w="4182555"/>
                <a:gridCol w="3793746"/>
              </a:tblGrid>
              <a:tr h="86158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INGRESOS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29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Saldo 2023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22.638.245.-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381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Enero a Diciembre 2024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639.646.724.-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29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TOTAL INGRESOS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662.284.969.-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58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EGRESOS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198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Gastos Varios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96.480.877.-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29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Gastos Remuneraciones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549.918.833.-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29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TOTAL EGRESOS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646.399.710.-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537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b="true" sz="2099" i="true">
                          <a:solidFill>
                            <a:srgbClr val="000000"/>
                          </a:solidFill>
                          <a:latin typeface="Open Sans Bold Italics"/>
                          <a:ea typeface="Open Sans Bold Italics"/>
                          <a:cs typeface="Open Sans Bold Italics"/>
                          <a:sym typeface="Open Sans Bold Italics"/>
                        </a:rPr>
                        <a:t>INGRESOS MENOS EGRESOS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b="true" sz="2099" i="true">
                          <a:solidFill>
                            <a:srgbClr val="000000"/>
                          </a:solidFill>
                          <a:latin typeface="Open Sans Bold Italics"/>
                          <a:ea typeface="Open Sans Bold Italics"/>
                          <a:cs typeface="Open Sans Bold Italics"/>
                          <a:sym typeface="Open Sans Bold Italics"/>
                        </a:rPr>
                        <a:t>15.885.259.-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25" id="25"/>
          <p:cNvSpPr/>
          <p:nvPr/>
        </p:nvSpPr>
        <p:spPr>
          <a:xfrm flipH="false" flipV="false" rot="0">
            <a:off x="1476048" y="2490871"/>
            <a:ext cx="2207925" cy="3168659"/>
          </a:xfrm>
          <a:custGeom>
            <a:avLst/>
            <a:gdLst/>
            <a:ahLst/>
            <a:cxnLst/>
            <a:rect r="r" b="b" t="t" l="l"/>
            <a:pathLst>
              <a:path h="3168659" w="2207925">
                <a:moveTo>
                  <a:pt x="0" y="0"/>
                </a:moveTo>
                <a:lnTo>
                  <a:pt x="2207925" y="0"/>
                </a:lnTo>
                <a:lnTo>
                  <a:pt x="2207925" y="3168659"/>
                </a:lnTo>
                <a:lnTo>
                  <a:pt x="0" y="31686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15225602" y="9258300"/>
            <a:ext cx="668880" cy="827393"/>
            <a:chOff x="0" y="0"/>
            <a:chExt cx="176166" cy="217914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5385287" y="9048081"/>
            <a:ext cx="668880" cy="827393"/>
            <a:chOff x="0" y="0"/>
            <a:chExt cx="176166" cy="217914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5225602" y="7830191"/>
            <a:ext cx="668880" cy="827393"/>
            <a:chOff x="0" y="0"/>
            <a:chExt cx="176166" cy="217914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5385287" y="7632941"/>
            <a:ext cx="668880" cy="827393"/>
            <a:chOff x="0" y="0"/>
            <a:chExt cx="176166" cy="217914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16511367" y="7830191"/>
            <a:ext cx="668880" cy="827393"/>
            <a:chOff x="0" y="0"/>
            <a:chExt cx="176166" cy="217914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16729267" y="7632941"/>
            <a:ext cx="668880" cy="827393"/>
            <a:chOff x="0" y="0"/>
            <a:chExt cx="176166" cy="217914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2378969" y="7455579"/>
            <a:ext cx="668880" cy="827393"/>
            <a:chOff x="0" y="0"/>
            <a:chExt cx="176166" cy="217914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2378969" y="8460334"/>
            <a:ext cx="668880" cy="827393"/>
            <a:chOff x="0" y="0"/>
            <a:chExt cx="176166" cy="217914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1476048" y="8460334"/>
            <a:ext cx="668880" cy="827393"/>
            <a:chOff x="0" y="0"/>
            <a:chExt cx="176166" cy="217914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3" id="53"/>
          <p:cNvSpPr txBox="true"/>
          <p:nvPr/>
        </p:nvSpPr>
        <p:spPr>
          <a:xfrm rot="0">
            <a:off x="2226035" y="1277441"/>
            <a:ext cx="14503232" cy="9935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2"/>
              </a:lnSpc>
            </a:pPr>
            <a:r>
              <a:rPr lang="en-US" sz="410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CUENTA ANUAL DE INGRESOS Y GASTOS EFECTUADOS POR SUBVENCION GENERAL 2024  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200153" y="815144"/>
            <a:ext cx="11198292" cy="8656713"/>
            <a:chOff x="0" y="0"/>
            <a:chExt cx="2949344" cy="22799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949344" cy="2279957"/>
            </a:xfrm>
            <a:custGeom>
              <a:avLst/>
              <a:gdLst/>
              <a:ahLst/>
              <a:cxnLst/>
              <a:rect r="r" b="b" t="t" l="l"/>
              <a:pathLst>
                <a:path h="2279957" w="2949344">
                  <a:moveTo>
                    <a:pt x="24197" y="0"/>
                  </a:moveTo>
                  <a:lnTo>
                    <a:pt x="2925147" y="0"/>
                  </a:lnTo>
                  <a:cubicBezTo>
                    <a:pt x="2938511" y="0"/>
                    <a:pt x="2949344" y="10833"/>
                    <a:pt x="2949344" y="24197"/>
                  </a:cubicBezTo>
                  <a:lnTo>
                    <a:pt x="2949344" y="2255760"/>
                  </a:lnTo>
                  <a:cubicBezTo>
                    <a:pt x="2949344" y="2269124"/>
                    <a:pt x="2938511" y="2279957"/>
                    <a:pt x="2925147" y="2279957"/>
                  </a:cubicBezTo>
                  <a:lnTo>
                    <a:pt x="24197" y="2279957"/>
                  </a:lnTo>
                  <a:cubicBezTo>
                    <a:pt x="10833" y="2279957"/>
                    <a:pt x="0" y="2269124"/>
                    <a:pt x="0" y="2255760"/>
                  </a:cubicBezTo>
                  <a:lnTo>
                    <a:pt x="0" y="24197"/>
                  </a:lnTo>
                  <a:cubicBezTo>
                    <a:pt x="0" y="10833"/>
                    <a:pt x="10833" y="0"/>
                    <a:pt x="24197" y="0"/>
                  </a:cubicBezTo>
                  <a:close/>
                </a:path>
              </a:pathLst>
            </a:custGeom>
            <a:solidFill>
              <a:srgbClr val="BFD1E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949344" cy="23180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5476453" y="1119872"/>
            <a:ext cx="10293161" cy="86874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spc="145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LEY DE EDUCACION ESPECIAL PREFERENCIAL (SEP)</a:t>
            </a:r>
          </a:p>
          <a:p>
            <a:pPr algn="ctr">
              <a:lnSpc>
                <a:spcPts val="3639"/>
              </a:lnSpc>
            </a:pPr>
          </a:p>
          <a:p>
            <a:pPr algn="ctr">
              <a:lnSpc>
                <a:spcPts val="3639"/>
              </a:lnSpc>
            </a:pPr>
            <a:r>
              <a:rPr lang="en-US" sz="2599" spc="145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El 1 de febrero del año 2008, se publicó en el Diario Oficial de la República la Ley Nº 20248, llamada Ley de Educación Escolar Preferencial (Ley SEP).-</a:t>
            </a:r>
          </a:p>
          <a:p>
            <a:pPr algn="ctr">
              <a:lnSpc>
                <a:spcPts val="3639"/>
              </a:lnSpc>
            </a:pPr>
            <a:r>
              <a:rPr lang="en-US" sz="2599" spc="145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Esta Ley crea una subvención especial preferencial, destinada al mejoramiento de la educación de los establecimientos educacionales subvencionados. Los beneficiados con esta ley son todos los alumnos (desde Pre-Kínder hasta el Octavo año básico).</a:t>
            </a:r>
          </a:p>
          <a:p>
            <a:pPr algn="ctr">
              <a:lnSpc>
                <a:spcPts val="3639"/>
              </a:lnSpc>
            </a:pPr>
            <a:r>
              <a:rPr lang="en-US" sz="2599" spc="145">
                <a:solidFill>
                  <a:srgbClr val="022033"/>
                </a:solidFill>
                <a:latin typeface="Tenor Sans"/>
                <a:ea typeface="Tenor Sans"/>
                <a:cs typeface="Tenor Sans"/>
                <a:sym typeface="Tenor Sans"/>
              </a:rPr>
              <a:t>A cada colegio que haya suscrito el convenio, el Mineduc le pide elaborar un Plan de Mejoramiento Educativo, en donde se contemplan las acciones que el Establecimiento Educacional va a desarrollar para mejorar el nivel educacional de todos los alumnos, priorizando a aquellos que están más descendidos. Estos Planes de mejoramiento son revisados cada año y se van subiendo a la plataforma del Mineduc.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5178378" y="151655"/>
            <a:ext cx="2894367" cy="3229010"/>
          </a:xfrm>
          <a:custGeom>
            <a:avLst/>
            <a:gdLst/>
            <a:ahLst/>
            <a:cxnLst/>
            <a:rect r="r" b="b" t="t" l="l"/>
            <a:pathLst>
              <a:path h="3229010" w="2894367">
                <a:moveTo>
                  <a:pt x="0" y="0"/>
                </a:moveTo>
                <a:lnTo>
                  <a:pt x="2894367" y="0"/>
                </a:lnTo>
                <a:lnTo>
                  <a:pt x="2894367" y="3229010"/>
                </a:lnTo>
                <a:lnTo>
                  <a:pt x="0" y="32290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479884" y="373993"/>
            <a:ext cx="4609595" cy="2922842"/>
            <a:chOff x="0" y="0"/>
            <a:chExt cx="1247454" cy="79098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47454" cy="790983"/>
            </a:xfrm>
            <a:custGeom>
              <a:avLst/>
              <a:gdLst/>
              <a:ahLst/>
              <a:cxnLst/>
              <a:rect r="r" b="b" t="t" l="l"/>
              <a:pathLst>
                <a:path h="790983" w="1247454">
                  <a:moveTo>
                    <a:pt x="38629" y="0"/>
                  </a:moveTo>
                  <a:lnTo>
                    <a:pt x="1208825" y="0"/>
                  </a:lnTo>
                  <a:cubicBezTo>
                    <a:pt x="1219070" y="0"/>
                    <a:pt x="1228895" y="4070"/>
                    <a:pt x="1236140" y="11314"/>
                  </a:cubicBezTo>
                  <a:cubicBezTo>
                    <a:pt x="1243384" y="18559"/>
                    <a:pt x="1247454" y="28384"/>
                    <a:pt x="1247454" y="38629"/>
                  </a:cubicBezTo>
                  <a:lnTo>
                    <a:pt x="1247454" y="752354"/>
                  </a:lnTo>
                  <a:cubicBezTo>
                    <a:pt x="1247454" y="773688"/>
                    <a:pt x="1230159" y="790983"/>
                    <a:pt x="1208825" y="790983"/>
                  </a:cubicBezTo>
                  <a:lnTo>
                    <a:pt x="38629" y="790983"/>
                  </a:lnTo>
                  <a:cubicBezTo>
                    <a:pt x="17295" y="790983"/>
                    <a:pt x="0" y="773688"/>
                    <a:pt x="0" y="752354"/>
                  </a:cubicBezTo>
                  <a:lnTo>
                    <a:pt x="0" y="38629"/>
                  </a:lnTo>
                  <a:cubicBezTo>
                    <a:pt x="0" y="17295"/>
                    <a:pt x="17295" y="0"/>
                    <a:pt x="38629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231" r="0" b="-231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479884" y="3380665"/>
            <a:ext cx="4610587" cy="3405242"/>
            <a:chOff x="0" y="0"/>
            <a:chExt cx="1100505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00505" cy="812800"/>
            </a:xfrm>
            <a:custGeom>
              <a:avLst/>
              <a:gdLst/>
              <a:ahLst/>
              <a:cxnLst/>
              <a:rect r="r" b="b" t="t" l="l"/>
              <a:pathLst>
                <a:path h="812800" w="1100505">
                  <a:moveTo>
                    <a:pt x="550252" y="0"/>
                  </a:moveTo>
                  <a:cubicBezTo>
                    <a:pt x="246356" y="0"/>
                    <a:pt x="0" y="181951"/>
                    <a:pt x="0" y="406400"/>
                  </a:cubicBezTo>
                  <a:cubicBezTo>
                    <a:pt x="0" y="630849"/>
                    <a:pt x="246356" y="812800"/>
                    <a:pt x="550252" y="812800"/>
                  </a:cubicBezTo>
                  <a:cubicBezTo>
                    <a:pt x="854148" y="812800"/>
                    <a:pt x="1100505" y="630849"/>
                    <a:pt x="1100505" y="406400"/>
                  </a:cubicBezTo>
                  <a:cubicBezTo>
                    <a:pt x="1100505" y="181951"/>
                    <a:pt x="854148" y="0"/>
                    <a:pt x="550252" y="0"/>
                  </a:cubicBezTo>
                  <a:close/>
                </a:path>
              </a:pathLst>
            </a:custGeom>
            <a:blipFill>
              <a:blip r:embed="rId5">
                <a:alphaModFix amt="76000"/>
              </a:blip>
              <a:stretch>
                <a:fillRect l="0" t="-972" r="0" b="-972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406938" y="6785907"/>
            <a:ext cx="4682542" cy="3417263"/>
            <a:chOff x="0" y="0"/>
            <a:chExt cx="1113748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13748" cy="812800"/>
            </a:xfrm>
            <a:custGeom>
              <a:avLst/>
              <a:gdLst/>
              <a:ahLst/>
              <a:cxnLst/>
              <a:rect r="r" b="b" t="t" l="l"/>
              <a:pathLst>
                <a:path h="812800" w="1113748">
                  <a:moveTo>
                    <a:pt x="556874" y="0"/>
                  </a:moveTo>
                  <a:cubicBezTo>
                    <a:pt x="249321" y="0"/>
                    <a:pt x="0" y="181951"/>
                    <a:pt x="0" y="406400"/>
                  </a:cubicBezTo>
                  <a:cubicBezTo>
                    <a:pt x="0" y="630849"/>
                    <a:pt x="249321" y="812800"/>
                    <a:pt x="556874" y="812800"/>
                  </a:cubicBezTo>
                  <a:cubicBezTo>
                    <a:pt x="864427" y="812800"/>
                    <a:pt x="1113748" y="630849"/>
                    <a:pt x="1113748" y="406400"/>
                  </a:cubicBezTo>
                  <a:cubicBezTo>
                    <a:pt x="1113748" y="181951"/>
                    <a:pt x="864427" y="0"/>
                    <a:pt x="556874" y="0"/>
                  </a:cubicBezTo>
                  <a:close/>
                </a:path>
              </a:pathLst>
            </a:custGeom>
            <a:blipFill>
              <a:blip r:embed="rId6">
                <a:alphaModFix amt="84000"/>
              </a:blip>
              <a:stretch>
                <a:fillRect l="0" t="-1586" r="0" b="-1586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5178378" y="373993"/>
            <a:ext cx="2894367" cy="3229010"/>
          </a:xfrm>
          <a:custGeom>
            <a:avLst/>
            <a:gdLst/>
            <a:ahLst/>
            <a:cxnLst/>
            <a:rect r="r" b="b" t="t" l="l"/>
            <a:pathLst>
              <a:path h="3229010" w="2894367">
                <a:moveTo>
                  <a:pt x="0" y="0"/>
                </a:moveTo>
                <a:lnTo>
                  <a:pt x="2894367" y="0"/>
                </a:lnTo>
                <a:lnTo>
                  <a:pt x="2894367" y="3229009"/>
                </a:lnTo>
                <a:lnTo>
                  <a:pt x="0" y="32290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178832" y="766719"/>
            <a:ext cx="12252813" cy="1442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6009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INFORME ANUAL DE GESTIÓN EDUCATIVA  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6098759" y="604794"/>
            <a:ext cx="4378481" cy="437848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6288245" y="5780212"/>
            <a:ext cx="971055" cy="934870"/>
            <a:chOff x="0" y="0"/>
            <a:chExt cx="255751" cy="24622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55751" cy="246221"/>
            </a:xfrm>
            <a:custGeom>
              <a:avLst/>
              <a:gdLst/>
              <a:ahLst/>
              <a:cxnLst/>
              <a:rect r="r" b="b" t="t" l="l"/>
              <a:pathLst>
                <a:path h="246221" w="255751">
                  <a:moveTo>
                    <a:pt x="123111" y="0"/>
                  </a:moveTo>
                  <a:lnTo>
                    <a:pt x="132641" y="0"/>
                  </a:lnTo>
                  <a:cubicBezTo>
                    <a:pt x="200633" y="0"/>
                    <a:pt x="255751" y="55118"/>
                    <a:pt x="255751" y="123111"/>
                  </a:cubicBezTo>
                  <a:lnTo>
                    <a:pt x="255751" y="123111"/>
                  </a:lnTo>
                  <a:cubicBezTo>
                    <a:pt x="255751" y="155761"/>
                    <a:pt x="242781" y="187075"/>
                    <a:pt x="219693" y="210163"/>
                  </a:cubicBezTo>
                  <a:cubicBezTo>
                    <a:pt x="196605" y="233251"/>
                    <a:pt x="165292" y="246221"/>
                    <a:pt x="132641" y="246221"/>
                  </a:cubicBezTo>
                  <a:lnTo>
                    <a:pt x="123111" y="246221"/>
                  </a:lnTo>
                  <a:cubicBezTo>
                    <a:pt x="55118" y="246221"/>
                    <a:pt x="0" y="191103"/>
                    <a:pt x="0" y="123111"/>
                  </a:cubicBezTo>
                  <a:lnTo>
                    <a:pt x="0" y="123111"/>
                  </a:lnTo>
                  <a:cubicBezTo>
                    <a:pt x="0" y="55118"/>
                    <a:pt x="55118" y="0"/>
                    <a:pt x="123111" y="0"/>
                  </a:cubicBezTo>
                  <a:close/>
                </a:path>
              </a:pathLst>
            </a:custGeom>
            <a:solidFill>
              <a:srgbClr val="568AB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55751" cy="2843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697978" y="1937712"/>
            <a:ext cx="2975258" cy="1858506"/>
          </a:xfrm>
          <a:custGeom>
            <a:avLst/>
            <a:gdLst/>
            <a:ahLst/>
            <a:cxnLst/>
            <a:rect r="r" b="b" t="t" l="l"/>
            <a:pathLst>
              <a:path h="1858506" w="2975258">
                <a:moveTo>
                  <a:pt x="0" y="0"/>
                </a:moveTo>
                <a:lnTo>
                  <a:pt x="2975258" y="0"/>
                </a:lnTo>
                <a:lnTo>
                  <a:pt x="2975258" y="1858505"/>
                </a:lnTo>
                <a:lnTo>
                  <a:pt x="0" y="18585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</a:blip>
            <a:stretch>
              <a:fillRect l="0" t="0" r="-387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063754" y="2828865"/>
            <a:ext cx="11367891" cy="5302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98"/>
              </a:lnSpc>
              <a:spcBef>
                <a:spcPct val="0"/>
              </a:spcBef>
            </a:pPr>
            <a:r>
              <a:rPr lang="en-US" sz="2355">
                <a:solidFill>
                  <a:srgbClr val="022033"/>
                </a:solidFill>
                <a:latin typeface="Open Sans"/>
                <a:ea typeface="Open Sans"/>
                <a:cs typeface="Open Sans"/>
                <a:sym typeface="Open Sans"/>
              </a:rPr>
              <a:t>EL AÑO 2024 SE CARACTERIZÓ POR LA GENERACIÓN, POTENCIACIÓN Y SISTEMATIZACIÓN DE ESTRATEGIAS EN DIFERENTES ÁMBITOS, TENIENDO COMO BASE EL USO DE DATOS OBTENIDOS POR LA EVALUACIÓN DIA ACADÉMICA , SOCIOEMOCIONAL, RESULTADOS SIMCE 2023 Y OTROS INDICADORES( IDPS).</a:t>
            </a:r>
          </a:p>
          <a:p>
            <a:pPr algn="just">
              <a:lnSpc>
                <a:spcPts val="3298"/>
              </a:lnSpc>
              <a:spcBef>
                <a:spcPct val="0"/>
              </a:spcBef>
            </a:pPr>
            <a:r>
              <a:rPr lang="en-US" sz="2355">
                <a:solidFill>
                  <a:srgbClr val="022033"/>
                </a:solidFill>
                <a:latin typeface="Open Sans"/>
                <a:ea typeface="Open Sans"/>
                <a:cs typeface="Open Sans"/>
                <a:sym typeface="Open Sans"/>
              </a:rPr>
              <a:t>NUESTRO ESTABLECIMIENTO PRIORIZA LAS DIRECTRICES EMANADAS DEL MINEDUC, SOBRE TODO EN LO QUE RESPECTA A LA COBERTURA CURRICULAR QUE AÑO A AÑO SE IMPLEMENTA EN UN 100 % , PUES CREEMOS QUE NUESTROS/AS ESTUDIANTES NECESITAN TENER UNA MUY BUENA BASE PARA IR LOGRANDO CADA NIVEL ESCOLAR DE FORMA ADECUADA.</a:t>
            </a:r>
          </a:p>
          <a:p>
            <a:pPr algn="just">
              <a:lnSpc>
                <a:spcPts val="3298"/>
              </a:lnSpc>
              <a:spcBef>
                <a:spcPct val="0"/>
              </a:spcBef>
            </a:pPr>
            <a:r>
              <a:rPr lang="en-US" sz="2355">
                <a:solidFill>
                  <a:srgbClr val="022033"/>
                </a:solidFill>
                <a:latin typeface="Open Sans"/>
                <a:ea typeface="Open Sans"/>
                <a:cs typeface="Open Sans"/>
                <a:sym typeface="Open Sans"/>
              </a:rPr>
              <a:t>CABE DESTACAR QUE EN EL ÁREA DE INGLÉS EL COLEGIO CUENTA CON PROGRAMAS PROPIOS EN LOS NIVELES DE PRE KÍNDER A 4° AÑO BÁSICO, DÁNDOLE GRAN RELEVANCIA AL IDIOMA POR LA TRASCENDENCIA QUE TIENE EN LA TRAYECTORIA DE CADA ESTUDIANTE.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745559" y="4048405"/>
            <a:ext cx="2880095" cy="2424173"/>
          </a:xfrm>
          <a:custGeom>
            <a:avLst/>
            <a:gdLst/>
            <a:ahLst/>
            <a:cxnLst/>
            <a:rect r="r" b="b" t="t" l="l"/>
            <a:pathLst>
              <a:path h="2424173" w="2880095">
                <a:moveTo>
                  <a:pt x="0" y="0"/>
                </a:moveTo>
                <a:lnTo>
                  <a:pt x="2880096" y="0"/>
                </a:lnTo>
                <a:lnTo>
                  <a:pt x="2880096" y="2424173"/>
                </a:lnTo>
                <a:lnTo>
                  <a:pt x="0" y="24241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22319" y="6814851"/>
            <a:ext cx="3026305" cy="2443449"/>
          </a:xfrm>
          <a:custGeom>
            <a:avLst/>
            <a:gdLst/>
            <a:ahLst/>
            <a:cxnLst/>
            <a:rect r="r" b="b" t="t" l="l"/>
            <a:pathLst>
              <a:path h="2443449" w="3026305">
                <a:moveTo>
                  <a:pt x="0" y="0"/>
                </a:moveTo>
                <a:lnTo>
                  <a:pt x="3026305" y="0"/>
                </a:lnTo>
                <a:lnTo>
                  <a:pt x="3026305" y="2443449"/>
                </a:lnTo>
                <a:lnTo>
                  <a:pt x="0" y="2443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3000"/>
            </a:blip>
            <a:stretch>
              <a:fillRect l="0" t="-14038" r="0" b="-14038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6773772" y="4048405"/>
            <a:ext cx="971055" cy="934870"/>
            <a:chOff x="0" y="0"/>
            <a:chExt cx="255751" cy="24622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55751" cy="246221"/>
            </a:xfrm>
            <a:custGeom>
              <a:avLst/>
              <a:gdLst/>
              <a:ahLst/>
              <a:cxnLst/>
              <a:rect r="r" b="b" t="t" l="l"/>
              <a:pathLst>
                <a:path h="246221" w="255751">
                  <a:moveTo>
                    <a:pt x="123111" y="0"/>
                  </a:moveTo>
                  <a:lnTo>
                    <a:pt x="132641" y="0"/>
                  </a:lnTo>
                  <a:cubicBezTo>
                    <a:pt x="200633" y="0"/>
                    <a:pt x="255751" y="55118"/>
                    <a:pt x="255751" y="123111"/>
                  </a:cubicBezTo>
                  <a:lnTo>
                    <a:pt x="255751" y="123111"/>
                  </a:lnTo>
                  <a:cubicBezTo>
                    <a:pt x="255751" y="155761"/>
                    <a:pt x="242781" y="187075"/>
                    <a:pt x="219693" y="210163"/>
                  </a:cubicBezTo>
                  <a:cubicBezTo>
                    <a:pt x="196605" y="233251"/>
                    <a:pt x="165292" y="246221"/>
                    <a:pt x="132641" y="246221"/>
                  </a:cubicBezTo>
                  <a:lnTo>
                    <a:pt x="123111" y="246221"/>
                  </a:lnTo>
                  <a:cubicBezTo>
                    <a:pt x="55118" y="246221"/>
                    <a:pt x="0" y="191103"/>
                    <a:pt x="0" y="123111"/>
                  </a:cubicBezTo>
                  <a:lnTo>
                    <a:pt x="0" y="123111"/>
                  </a:lnTo>
                  <a:cubicBezTo>
                    <a:pt x="0" y="55118"/>
                    <a:pt x="55118" y="0"/>
                    <a:pt x="123111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255751" cy="2843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32331" y="1495336"/>
            <a:ext cx="6126764" cy="8518864"/>
            <a:chOff x="0" y="0"/>
            <a:chExt cx="1613633" cy="224365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13633" cy="2243652"/>
            </a:xfrm>
            <a:custGeom>
              <a:avLst/>
              <a:gdLst/>
              <a:ahLst/>
              <a:cxnLst/>
              <a:rect r="r" b="b" t="t" l="l"/>
              <a:pathLst>
                <a:path h="2243652" w="1613633">
                  <a:moveTo>
                    <a:pt x="44227" y="0"/>
                  </a:moveTo>
                  <a:lnTo>
                    <a:pt x="1569407" y="0"/>
                  </a:lnTo>
                  <a:cubicBezTo>
                    <a:pt x="1581136" y="0"/>
                    <a:pt x="1592385" y="4660"/>
                    <a:pt x="1600680" y="12954"/>
                  </a:cubicBezTo>
                  <a:cubicBezTo>
                    <a:pt x="1608974" y="21248"/>
                    <a:pt x="1613633" y="32497"/>
                    <a:pt x="1613633" y="44227"/>
                  </a:cubicBezTo>
                  <a:lnTo>
                    <a:pt x="1613633" y="2199425"/>
                  </a:lnTo>
                  <a:cubicBezTo>
                    <a:pt x="1613633" y="2211155"/>
                    <a:pt x="1608974" y="2222404"/>
                    <a:pt x="1600680" y="2230698"/>
                  </a:cubicBezTo>
                  <a:cubicBezTo>
                    <a:pt x="1592385" y="2238992"/>
                    <a:pt x="1581136" y="2243652"/>
                    <a:pt x="1569407" y="2243652"/>
                  </a:cubicBezTo>
                  <a:lnTo>
                    <a:pt x="44227" y="2243652"/>
                  </a:lnTo>
                  <a:cubicBezTo>
                    <a:pt x="32497" y="2243652"/>
                    <a:pt x="21248" y="2238992"/>
                    <a:pt x="12954" y="2230698"/>
                  </a:cubicBezTo>
                  <a:cubicBezTo>
                    <a:pt x="4660" y="2222404"/>
                    <a:pt x="0" y="2211155"/>
                    <a:pt x="0" y="2199425"/>
                  </a:cubicBezTo>
                  <a:lnTo>
                    <a:pt x="0" y="44227"/>
                  </a:lnTo>
                  <a:cubicBezTo>
                    <a:pt x="0" y="32497"/>
                    <a:pt x="4660" y="21248"/>
                    <a:pt x="12954" y="12954"/>
                  </a:cubicBezTo>
                  <a:cubicBezTo>
                    <a:pt x="21248" y="4660"/>
                    <a:pt x="32497" y="0"/>
                    <a:pt x="44227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613633" cy="22817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832002" y="1495336"/>
            <a:ext cx="5879995" cy="8518864"/>
            <a:chOff x="0" y="0"/>
            <a:chExt cx="1548641" cy="224365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48641" cy="2243652"/>
            </a:xfrm>
            <a:custGeom>
              <a:avLst/>
              <a:gdLst/>
              <a:ahLst/>
              <a:cxnLst/>
              <a:rect r="r" b="b" t="t" l="l"/>
              <a:pathLst>
                <a:path h="2243652" w="1548641">
                  <a:moveTo>
                    <a:pt x="46083" y="0"/>
                  </a:moveTo>
                  <a:lnTo>
                    <a:pt x="1502558" y="0"/>
                  </a:lnTo>
                  <a:cubicBezTo>
                    <a:pt x="1514780" y="0"/>
                    <a:pt x="1526501" y="4855"/>
                    <a:pt x="1535143" y="13497"/>
                  </a:cubicBezTo>
                  <a:cubicBezTo>
                    <a:pt x="1543786" y="22140"/>
                    <a:pt x="1548641" y="33861"/>
                    <a:pt x="1548641" y="46083"/>
                  </a:cubicBezTo>
                  <a:lnTo>
                    <a:pt x="1548641" y="2197569"/>
                  </a:lnTo>
                  <a:cubicBezTo>
                    <a:pt x="1548641" y="2209791"/>
                    <a:pt x="1543786" y="2221512"/>
                    <a:pt x="1535143" y="2230154"/>
                  </a:cubicBezTo>
                  <a:cubicBezTo>
                    <a:pt x="1526501" y="2238796"/>
                    <a:pt x="1514780" y="2243652"/>
                    <a:pt x="1502558" y="2243652"/>
                  </a:cubicBezTo>
                  <a:lnTo>
                    <a:pt x="46083" y="2243652"/>
                  </a:lnTo>
                  <a:cubicBezTo>
                    <a:pt x="20632" y="2243652"/>
                    <a:pt x="0" y="2223020"/>
                    <a:pt x="0" y="2197569"/>
                  </a:cubicBezTo>
                  <a:lnTo>
                    <a:pt x="0" y="46083"/>
                  </a:lnTo>
                  <a:cubicBezTo>
                    <a:pt x="0" y="33861"/>
                    <a:pt x="4855" y="22140"/>
                    <a:pt x="13497" y="13497"/>
                  </a:cubicBezTo>
                  <a:cubicBezTo>
                    <a:pt x="22140" y="4855"/>
                    <a:pt x="33861" y="0"/>
                    <a:pt x="46083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548641" cy="22817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229694" y="2740178"/>
            <a:ext cx="3110903" cy="3110903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0" y="0"/>
                  </a:moveTo>
                  <a:lnTo>
                    <a:pt x="0" y="6350000"/>
                  </a:lnTo>
                  <a:lnTo>
                    <a:pt x="6350000" y="6350000"/>
                  </a:lnTo>
                  <a:cubicBezTo>
                    <a:pt x="6350000" y="2843530"/>
                    <a:pt x="3506470" y="0"/>
                    <a:pt x="0" y="0"/>
                  </a:cubicBez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l="-13394" t="0" r="-13394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270434" y="6075476"/>
            <a:ext cx="3070164" cy="3182824"/>
            <a:chOff x="0" y="0"/>
            <a:chExt cx="6350000" cy="658301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583015"/>
            </a:xfrm>
            <a:custGeom>
              <a:avLst/>
              <a:gdLst/>
              <a:ahLst/>
              <a:cxnLst/>
              <a:rect r="r" b="b" t="t" l="l"/>
              <a:pathLst>
                <a:path h="6583015" w="6350000">
                  <a:moveTo>
                    <a:pt x="0" y="0"/>
                  </a:moveTo>
                  <a:lnTo>
                    <a:pt x="0" y="6583015"/>
                  </a:lnTo>
                  <a:cubicBezTo>
                    <a:pt x="3506470" y="6583015"/>
                    <a:pt x="6350000" y="3635141"/>
                    <a:pt x="6350000" y="0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9000"/>
              </a:blip>
              <a:stretch>
                <a:fillRect l="-50330" t="0" r="-5033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6043546" y="2740178"/>
            <a:ext cx="3019163" cy="3110903"/>
            <a:chOff x="0" y="0"/>
            <a:chExt cx="6350000" cy="654295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542950"/>
            </a:xfrm>
            <a:custGeom>
              <a:avLst/>
              <a:gdLst/>
              <a:ahLst/>
              <a:cxnLst/>
              <a:rect r="r" b="b" t="t" l="l"/>
              <a:pathLst>
                <a:path h="6542950" w="6350000">
                  <a:moveTo>
                    <a:pt x="0" y="6542950"/>
                  </a:moveTo>
                  <a:lnTo>
                    <a:pt x="6350000" y="6542950"/>
                  </a:lnTo>
                  <a:lnTo>
                    <a:pt x="6350000" y="0"/>
                  </a:lnTo>
                  <a:cubicBezTo>
                    <a:pt x="2843530" y="0"/>
                    <a:pt x="0" y="2929933"/>
                    <a:pt x="0" y="6542950"/>
                  </a:cubicBezTo>
                  <a:close/>
                </a:path>
              </a:pathLst>
            </a:custGeom>
            <a:blipFill>
              <a:blip r:embed="rId4">
                <a:alphaModFix amt="72000"/>
              </a:blip>
              <a:stretch>
                <a:fillRect l="0" t="-1904" r="0" b="-1904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5987429" y="6075476"/>
            <a:ext cx="3075280" cy="3129052"/>
            <a:chOff x="0" y="0"/>
            <a:chExt cx="6350000" cy="646103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461032"/>
            </a:xfrm>
            <a:custGeom>
              <a:avLst/>
              <a:gdLst/>
              <a:ahLst/>
              <a:cxnLst/>
              <a:rect r="r" b="b" t="t" l="l"/>
              <a:pathLst>
                <a:path h="6461032" w="6350000">
                  <a:moveTo>
                    <a:pt x="0" y="0"/>
                  </a:moveTo>
                  <a:cubicBezTo>
                    <a:pt x="0" y="3567782"/>
                    <a:pt x="2843530" y="6461032"/>
                    <a:pt x="6350000" y="6461032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-16772" t="0" r="-16772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4302705" y="653908"/>
            <a:ext cx="9520008" cy="9400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39"/>
              </a:lnSpc>
            </a:pPr>
            <a:r>
              <a:rPr lang="en-US" sz="7434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ACCIONES 2025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10058" y="1579011"/>
            <a:ext cx="5620843" cy="8496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03151" indent="-201576" lvl="1">
              <a:lnSpc>
                <a:spcPts val="2614"/>
              </a:lnSpc>
              <a:buFont typeface="Arial"/>
              <a:buChar char="•"/>
            </a:pPr>
            <a:r>
              <a:rPr lang="en-US" sz="1867" spc="104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ORGANIZACIÓN AÑO ACADÉMICOESCO</a:t>
            </a:r>
            <a:r>
              <a:rPr lang="en-US" sz="1867" spc="104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LAR  2024</a:t>
            </a:r>
          </a:p>
          <a:p>
            <a:pPr algn="l" marL="424384" indent="-212192" lvl="1">
              <a:lnSpc>
                <a:spcPts val="2751"/>
              </a:lnSpc>
              <a:buFont typeface="Arial"/>
              <a:buChar char="•"/>
            </a:pPr>
            <a:r>
              <a:rPr lang="en-US" sz="1965" spc="11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GESTIÓN CURRICULAR , ACADÉMICA Y MONITOREO DE SU IMPLEMENTACIÓN.</a:t>
            </a:r>
          </a:p>
          <a:p>
            <a:pPr algn="l" marL="424384" indent="-212192" lvl="1">
              <a:lnSpc>
                <a:spcPts val="2751"/>
              </a:lnSpc>
              <a:buFont typeface="Arial"/>
              <a:buChar char="•"/>
            </a:pPr>
            <a:r>
              <a:rPr lang="en-US" sz="1965" spc="11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ORGANIZACIÓN Y DISTRIBUCIÓN DE HORARIOS, CARGAS HORARIAS DE DOCENTES Y ASISTENTES.</a:t>
            </a:r>
          </a:p>
          <a:p>
            <a:pPr algn="l" marL="424384" indent="-212192" lvl="1">
              <a:lnSpc>
                <a:spcPts val="2751"/>
              </a:lnSpc>
              <a:buFont typeface="Arial"/>
              <a:buChar char="•"/>
            </a:pPr>
            <a:r>
              <a:rPr lang="en-US" sz="1965" spc="11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ORGANIZACIÓN Y PLANIFICACIÓN DEL CALENDARIO ANUAL AÑO 2024</a:t>
            </a:r>
          </a:p>
          <a:p>
            <a:pPr algn="l" marL="424384" indent="-212192" lvl="1">
              <a:lnSpc>
                <a:spcPts val="2751"/>
              </a:lnSpc>
              <a:buFont typeface="Arial"/>
              <a:buChar char="•"/>
            </a:pPr>
            <a:r>
              <a:rPr lang="en-US" sz="1965" spc="11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ORGANIZACIÓN , CALENDARIZACIÓN E IMPLEMENTACIÓN DE REFLEXIONES PEDAGÓGICAS .</a:t>
            </a:r>
          </a:p>
          <a:p>
            <a:pPr algn="l" marL="424384" indent="-212192" lvl="1">
              <a:lnSpc>
                <a:spcPts val="2751"/>
              </a:lnSpc>
              <a:buFont typeface="Arial"/>
              <a:buChar char="•"/>
            </a:pPr>
            <a:r>
              <a:rPr lang="en-US" sz="1965" spc="11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CALENDARIZACIÓN DE ACOMPAÑAMIENTO Y MONITOREO AL AULA DE DOCENTES.</a:t>
            </a:r>
          </a:p>
          <a:p>
            <a:pPr algn="l" marL="424384" indent="-212192" lvl="1">
              <a:lnSpc>
                <a:spcPts val="2751"/>
              </a:lnSpc>
              <a:buFont typeface="Arial"/>
              <a:buChar char="•"/>
            </a:pPr>
            <a:r>
              <a:rPr lang="en-US" sz="1965" spc="11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PLANIFICACIÓN E IMPLEMENTACIÓN DEL PLAN DE FORMACIÓN DOCENTE  (TALLERES, CAPACITACIONES).</a:t>
            </a:r>
          </a:p>
          <a:p>
            <a:pPr algn="l" marL="424384" indent="-212192" lvl="1">
              <a:lnSpc>
                <a:spcPts val="2751"/>
              </a:lnSpc>
              <a:buFont typeface="Arial"/>
              <a:buChar char="•"/>
            </a:pPr>
            <a:r>
              <a:rPr lang="en-US" sz="1965" spc="11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GESTIÓN Y ACOMPAÑAMIENTO EN EL PROCESO DE EVALUACIÓN DE LA CARRERA DOCENTE.</a:t>
            </a:r>
          </a:p>
          <a:p>
            <a:pPr algn="l" marL="424384" indent="-212192" lvl="1">
              <a:lnSpc>
                <a:spcPts val="2751"/>
              </a:lnSpc>
              <a:buFont typeface="Arial"/>
              <a:buChar char="•"/>
            </a:pPr>
            <a:r>
              <a:rPr lang="en-US" sz="1965" spc="11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ORGANIZACIÓN E IMPLEMENTACIÓN TEMPRANA DE TALLERES EXTRACURRICULARES.</a:t>
            </a:r>
          </a:p>
          <a:p>
            <a:pPr algn="l">
              <a:lnSpc>
                <a:spcPts val="2611"/>
              </a:lnSpc>
            </a:pPr>
          </a:p>
          <a:p>
            <a:pPr algn="l">
              <a:lnSpc>
                <a:spcPts val="2611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2022953" y="1447711"/>
            <a:ext cx="5236347" cy="9207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01574" indent="-200787" lvl="1">
              <a:lnSpc>
                <a:spcPts val="2604"/>
              </a:lnSpc>
              <a:buFont typeface="Arial"/>
              <a:buChar char="•"/>
            </a:pPr>
            <a:r>
              <a:rPr lang="en-US" sz="1860" spc="104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ORGANIZACIÓN, AP</a:t>
            </a:r>
            <a:r>
              <a:rPr lang="en-US" sz="1860" spc="104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LICACIÓN Y MONITOREO DE PRUEBA DIA Y  SU CORRESPONDIENTE SOCIALIZACIÓN</a:t>
            </a:r>
          </a:p>
          <a:p>
            <a:pPr algn="l" marL="401574" indent="-200787" lvl="1">
              <a:lnSpc>
                <a:spcPts val="2604"/>
              </a:lnSpc>
              <a:buFont typeface="Arial"/>
              <a:buChar char="•"/>
            </a:pPr>
            <a:r>
              <a:rPr lang="en-US" sz="1860" spc="104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ENTREGA DE COMPUTADORES A ESTUDIANTES DE 7°AÑO DESTACADOS EN EL ÁMBITO ACADÉMICO QUE NO SON BENEFICIADOS POR EL ESTADO.</a:t>
            </a:r>
          </a:p>
          <a:p>
            <a:pPr algn="l" marL="401574" indent="-200787" lvl="1">
              <a:lnSpc>
                <a:spcPts val="2604"/>
              </a:lnSpc>
              <a:buFont typeface="Arial"/>
              <a:buChar char="•"/>
            </a:pPr>
            <a:r>
              <a:rPr lang="en-US" sz="1860" spc="104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CERTIFICACIÓN DE INGLÉS A NIVEL INTERNACIONAL ( KET) con la Universidad de Cambridge.</a:t>
            </a:r>
          </a:p>
          <a:p>
            <a:pPr algn="l" marL="401574" indent="-200787" lvl="1">
              <a:lnSpc>
                <a:spcPts val="2604"/>
              </a:lnSpc>
              <a:buFont typeface="Arial"/>
              <a:buChar char="•"/>
            </a:pPr>
            <a:r>
              <a:rPr lang="en-US" sz="1860" spc="104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IMPLEMENTACIÓN DE PLANES DE REFUERZO EDUCATIVO EN LAS ASIGNATURAS DE LENGUAJE, MATEMÁTICA EN TODOS LOS NIVELES.</a:t>
            </a:r>
          </a:p>
          <a:p>
            <a:pPr algn="l" marL="401574" indent="-200787" lvl="1">
              <a:lnSpc>
                <a:spcPts val="2604"/>
              </a:lnSpc>
              <a:buFont typeface="Arial"/>
              <a:buChar char="•"/>
            </a:pPr>
            <a:r>
              <a:rPr lang="en-US" sz="1860" spc="104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MONITOREO DE ESTRATEGIA LECTURA SILENCIOSA DIARIA POR 10 MINUTOS Y OTRAS ESTRATEGIAS SIMCE(CODOCENCIA- CUADERNILLO DE REFUERZO). </a:t>
            </a:r>
          </a:p>
          <a:p>
            <a:pPr algn="l" marL="401574" indent="-200787" lvl="1">
              <a:lnSpc>
                <a:spcPts val="2604"/>
              </a:lnSpc>
              <a:buFont typeface="Arial"/>
              <a:buChar char="•"/>
            </a:pPr>
            <a:r>
              <a:rPr lang="en-US" sz="1860" spc="104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PME EN SUS DIFERENTES ETAPAS.</a:t>
            </a:r>
          </a:p>
          <a:p>
            <a:pPr algn="l" marL="401574" indent="-200787" lvl="1">
              <a:lnSpc>
                <a:spcPts val="2604"/>
              </a:lnSpc>
              <a:buFont typeface="Arial"/>
              <a:buChar char="•"/>
            </a:pPr>
            <a:r>
              <a:rPr lang="en-US" sz="1860" spc="104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CALENDARIZACIÓN E IMPLEMENTACIÓN DE SALIDAS PEDAGÓGICAS, VIAJES DE ESTUDIO Y OTRAS ACTIVIDADES.</a:t>
            </a:r>
          </a:p>
          <a:p>
            <a:pPr algn="l" marL="401574" indent="-200787" lvl="1">
              <a:lnSpc>
                <a:spcPts val="2604"/>
              </a:lnSpc>
              <a:buFont typeface="Arial"/>
              <a:buChar char="•"/>
            </a:pPr>
            <a:r>
              <a:rPr lang="en-US" sz="1860" spc="104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GESTIÓN Y ORGANIZACIÓN DE OBRAS TEATRALES.</a:t>
            </a:r>
          </a:p>
          <a:p>
            <a:pPr algn="l">
              <a:lnSpc>
                <a:spcPts val="2951"/>
              </a:lnSpc>
            </a:pPr>
          </a:p>
          <a:p>
            <a:pPr algn="l">
              <a:lnSpc>
                <a:spcPts val="2951"/>
              </a:lnSpc>
            </a:pPr>
          </a:p>
          <a:p>
            <a:pPr algn="l">
              <a:lnSpc>
                <a:spcPts val="2951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54154" y="653914"/>
            <a:ext cx="6649424" cy="749571"/>
          </a:xfrm>
          <a:custGeom>
            <a:avLst/>
            <a:gdLst/>
            <a:ahLst/>
            <a:cxnLst/>
            <a:rect r="r" b="b" t="t" l="l"/>
            <a:pathLst>
              <a:path h="749571" w="6649424">
                <a:moveTo>
                  <a:pt x="0" y="0"/>
                </a:moveTo>
                <a:lnTo>
                  <a:pt x="6649423" y="0"/>
                </a:lnTo>
                <a:lnTo>
                  <a:pt x="6649423" y="749572"/>
                </a:lnTo>
                <a:lnTo>
                  <a:pt x="0" y="749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-354670" y="-390474"/>
            <a:ext cx="4009030" cy="4009030"/>
          </a:xfrm>
          <a:custGeom>
            <a:avLst/>
            <a:gdLst/>
            <a:ahLst/>
            <a:cxnLst/>
            <a:rect r="r" b="b" t="t" l="l"/>
            <a:pathLst>
              <a:path h="4009030" w="4009030">
                <a:moveTo>
                  <a:pt x="0" y="0"/>
                </a:moveTo>
                <a:lnTo>
                  <a:pt x="4009029" y="0"/>
                </a:lnTo>
                <a:lnTo>
                  <a:pt x="4009029" y="4009030"/>
                </a:lnTo>
                <a:lnTo>
                  <a:pt x="0" y="4009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386589" y="7759322"/>
            <a:ext cx="971055" cy="934870"/>
            <a:chOff x="0" y="0"/>
            <a:chExt cx="255751" cy="24622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5751" cy="246221"/>
            </a:xfrm>
            <a:custGeom>
              <a:avLst/>
              <a:gdLst/>
              <a:ahLst/>
              <a:cxnLst/>
              <a:rect r="r" b="b" t="t" l="l"/>
              <a:pathLst>
                <a:path h="246221" w="255751">
                  <a:moveTo>
                    <a:pt x="123111" y="0"/>
                  </a:moveTo>
                  <a:lnTo>
                    <a:pt x="132641" y="0"/>
                  </a:lnTo>
                  <a:cubicBezTo>
                    <a:pt x="200633" y="0"/>
                    <a:pt x="255751" y="55118"/>
                    <a:pt x="255751" y="123111"/>
                  </a:cubicBezTo>
                  <a:lnTo>
                    <a:pt x="255751" y="123111"/>
                  </a:lnTo>
                  <a:cubicBezTo>
                    <a:pt x="255751" y="155761"/>
                    <a:pt x="242781" y="187075"/>
                    <a:pt x="219693" y="210163"/>
                  </a:cubicBezTo>
                  <a:cubicBezTo>
                    <a:pt x="196605" y="233251"/>
                    <a:pt x="165292" y="246221"/>
                    <a:pt x="132641" y="246221"/>
                  </a:cubicBezTo>
                  <a:lnTo>
                    <a:pt x="123111" y="246221"/>
                  </a:lnTo>
                  <a:cubicBezTo>
                    <a:pt x="55118" y="246221"/>
                    <a:pt x="0" y="191103"/>
                    <a:pt x="0" y="123111"/>
                  </a:cubicBezTo>
                  <a:lnTo>
                    <a:pt x="0" y="123111"/>
                  </a:lnTo>
                  <a:cubicBezTo>
                    <a:pt x="0" y="55118"/>
                    <a:pt x="55118" y="0"/>
                    <a:pt x="123111" y="0"/>
                  </a:cubicBezTo>
                  <a:close/>
                </a:path>
              </a:pathLst>
            </a:custGeom>
            <a:solidFill>
              <a:srgbClr val="568AB9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55751" cy="2843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-10800000">
            <a:off x="187905" y="5982697"/>
            <a:ext cx="3688357" cy="4114800"/>
          </a:xfrm>
          <a:custGeom>
            <a:avLst/>
            <a:gdLst/>
            <a:ahLst/>
            <a:cxnLst/>
            <a:rect r="r" b="b" t="t" l="l"/>
            <a:pathLst>
              <a:path h="4114800" w="3688357">
                <a:moveTo>
                  <a:pt x="0" y="0"/>
                </a:moveTo>
                <a:lnTo>
                  <a:pt x="3688357" y="0"/>
                </a:lnTo>
                <a:lnTo>
                  <a:pt x="36883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996624" y="1028700"/>
            <a:ext cx="6649424" cy="749571"/>
          </a:xfrm>
          <a:custGeom>
            <a:avLst/>
            <a:gdLst/>
            <a:ahLst/>
            <a:cxnLst/>
            <a:rect r="r" b="b" t="t" l="l"/>
            <a:pathLst>
              <a:path h="749571" w="6649424">
                <a:moveTo>
                  <a:pt x="0" y="0"/>
                </a:moveTo>
                <a:lnTo>
                  <a:pt x="6649423" y="0"/>
                </a:lnTo>
                <a:lnTo>
                  <a:pt x="6649423" y="749571"/>
                </a:lnTo>
                <a:lnTo>
                  <a:pt x="0" y="7495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0800000">
            <a:off x="324181" y="5701922"/>
            <a:ext cx="3688357" cy="4114800"/>
          </a:xfrm>
          <a:custGeom>
            <a:avLst/>
            <a:gdLst/>
            <a:ahLst/>
            <a:cxnLst/>
            <a:rect r="r" b="b" t="t" l="l"/>
            <a:pathLst>
              <a:path h="4114800" w="3688357">
                <a:moveTo>
                  <a:pt x="0" y="0"/>
                </a:moveTo>
                <a:lnTo>
                  <a:pt x="3688357" y="0"/>
                </a:lnTo>
                <a:lnTo>
                  <a:pt x="36883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857574" y="1403486"/>
            <a:ext cx="4950567" cy="2954810"/>
          </a:xfrm>
          <a:custGeom>
            <a:avLst/>
            <a:gdLst/>
            <a:ahLst/>
            <a:cxnLst/>
            <a:rect r="r" b="b" t="t" l="l"/>
            <a:pathLst>
              <a:path h="2954810" w="4950567">
                <a:moveTo>
                  <a:pt x="0" y="0"/>
                </a:moveTo>
                <a:lnTo>
                  <a:pt x="4950567" y="0"/>
                </a:lnTo>
                <a:lnTo>
                  <a:pt x="4950567" y="2954810"/>
                </a:lnTo>
                <a:lnTo>
                  <a:pt x="0" y="2954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278" t="-54821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148032" y="3201356"/>
            <a:ext cx="4694003" cy="3917821"/>
          </a:xfrm>
          <a:custGeom>
            <a:avLst/>
            <a:gdLst/>
            <a:ahLst/>
            <a:cxnLst/>
            <a:rect r="r" b="b" t="t" l="l"/>
            <a:pathLst>
              <a:path h="3917821" w="4694003">
                <a:moveTo>
                  <a:pt x="0" y="0"/>
                </a:moveTo>
                <a:lnTo>
                  <a:pt x="4694003" y="0"/>
                </a:lnTo>
                <a:lnTo>
                  <a:pt x="4694003" y="3917821"/>
                </a:lnTo>
                <a:lnTo>
                  <a:pt x="0" y="39178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9027" r="-3767" b="-10316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662770" y="1403486"/>
            <a:ext cx="4723818" cy="2529617"/>
          </a:xfrm>
          <a:custGeom>
            <a:avLst/>
            <a:gdLst/>
            <a:ahLst/>
            <a:cxnLst/>
            <a:rect r="r" b="b" t="t" l="l"/>
            <a:pathLst>
              <a:path h="2529617" w="4723818">
                <a:moveTo>
                  <a:pt x="0" y="0"/>
                </a:moveTo>
                <a:lnTo>
                  <a:pt x="4723819" y="0"/>
                </a:lnTo>
                <a:lnTo>
                  <a:pt x="4723819" y="2529617"/>
                </a:lnTo>
                <a:lnTo>
                  <a:pt x="0" y="25296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6521" t="0" r="0" b="-29521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975635" y="3933103"/>
            <a:ext cx="4635063" cy="3106620"/>
          </a:xfrm>
          <a:custGeom>
            <a:avLst/>
            <a:gdLst/>
            <a:ahLst/>
            <a:cxnLst/>
            <a:rect r="r" b="b" t="t" l="l"/>
            <a:pathLst>
              <a:path h="3106620" w="4635063">
                <a:moveTo>
                  <a:pt x="0" y="0"/>
                </a:moveTo>
                <a:lnTo>
                  <a:pt x="4635063" y="0"/>
                </a:lnTo>
                <a:lnTo>
                  <a:pt x="4635063" y="3106620"/>
                </a:lnTo>
                <a:lnTo>
                  <a:pt x="0" y="310662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34277" r="0" b="-14922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054154" y="6890935"/>
            <a:ext cx="5038409" cy="2509627"/>
          </a:xfrm>
          <a:custGeom>
            <a:avLst/>
            <a:gdLst/>
            <a:ahLst/>
            <a:cxnLst/>
            <a:rect r="r" b="b" t="t" l="l"/>
            <a:pathLst>
              <a:path h="2509627" w="5038409">
                <a:moveTo>
                  <a:pt x="0" y="0"/>
                </a:moveTo>
                <a:lnTo>
                  <a:pt x="5038408" y="0"/>
                </a:lnTo>
                <a:lnTo>
                  <a:pt x="5038408" y="2509626"/>
                </a:lnTo>
                <a:lnTo>
                  <a:pt x="0" y="25096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-20750" r="0" b="-25052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413071" y="7039723"/>
            <a:ext cx="6560783" cy="2360838"/>
          </a:xfrm>
          <a:custGeom>
            <a:avLst/>
            <a:gdLst/>
            <a:ahLst/>
            <a:cxnLst/>
            <a:rect r="r" b="b" t="t" l="l"/>
            <a:pathLst>
              <a:path h="2360838" w="6560783">
                <a:moveTo>
                  <a:pt x="0" y="0"/>
                </a:moveTo>
                <a:lnTo>
                  <a:pt x="6560783" y="0"/>
                </a:lnTo>
                <a:lnTo>
                  <a:pt x="6560783" y="2360838"/>
                </a:lnTo>
                <a:lnTo>
                  <a:pt x="0" y="236083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-18932" r="-1594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560808" y="799029"/>
            <a:ext cx="1852263" cy="2658237"/>
          </a:xfrm>
          <a:custGeom>
            <a:avLst/>
            <a:gdLst/>
            <a:ahLst/>
            <a:cxnLst/>
            <a:rect r="r" b="b" t="t" l="l"/>
            <a:pathLst>
              <a:path h="2658237" w="1852263">
                <a:moveTo>
                  <a:pt x="0" y="0"/>
                </a:moveTo>
                <a:lnTo>
                  <a:pt x="1852263" y="0"/>
                </a:lnTo>
                <a:lnTo>
                  <a:pt x="1852263" y="2658237"/>
                </a:lnTo>
                <a:lnTo>
                  <a:pt x="0" y="265823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52379" y="8657584"/>
            <a:ext cx="668880" cy="827393"/>
            <a:chOff x="0" y="0"/>
            <a:chExt cx="176166" cy="2179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3683973" y="2014939"/>
            <a:ext cx="8314902" cy="6764290"/>
            <a:chOff x="0" y="0"/>
            <a:chExt cx="2189933" cy="178154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89933" cy="1781541"/>
            </a:xfrm>
            <a:custGeom>
              <a:avLst/>
              <a:gdLst/>
              <a:ahLst/>
              <a:cxnLst/>
              <a:rect r="r" b="b" t="t" l="l"/>
              <a:pathLst>
                <a:path h="1781541" w="2189933">
                  <a:moveTo>
                    <a:pt x="32588" y="0"/>
                  </a:moveTo>
                  <a:lnTo>
                    <a:pt x="2157345" y="0"/>
                  </a:lnTo>
                  <a:cubicBezTo>
                    <a:pt x="2165988" y="0"/>
                    <a:pt x="2174277" y="3433"/>
                    <a:pt x="2180388" y="9545"/>
                  </a:cubicBezTo>
                  <a:cubicBezTo>
                    <a:pt x="2186500" y="15656"/>
                    <a:pt x="2189933" y="23945"/>
                    <a:pt x="2189933" y="32588"/>
                  </a:cubicBezTo>
                  <a:lnTo>
                    <a:pt x="2189933" y="1748953"/>
                  </a:lnTo>
                  <a:cubicBezTo>
                    <a:pt x="2189933" y="1757596"/>
                    <a:pt x="2186500" y="1765885"/>
                    <a:pt x="2180388" y="1771997"/>
                  </a:cubicBezTo>
                  <a:cubicBezTo>
                    <a:pt x="2174277" y="1778108"/>
                    <a:pt x="2165988" y="1781541"/>
                    <a:pt x="2157345" y="1781541"/>
                  </a:cubicBezTo>
                  <a:lnTo>
                    <a:pt x="32588" y="1781541"/>
                  </a:lnTo>
                  <a:cubicBezTo>
                    <a:pt x="23945" y="1781541"/>
                    <a:pt x="15656" y="1778108"/>
                    <a:pt x="9545" y="1771997"/>
                  </a:cubicBezTo>
                  <a:cubicBezTo>
                    <a:pt x="3433" y="1765885"/>
                    <a:pt x="0" y="1757596"/>
                    <a:pt x="0" y="1748953"/>
                  </a:cubicBezTo>
                  <a:lnTo>
                    <a:pt x="0" y="32588"/>
                  </a:lnTo>
                  <a:cubicBezTo>
                    <a:pt x="0" y="23945"/>
                    <a:pt x="3433" y="15656"/>
                    <a:pt x="9545" y="9545"/>
                  </a:cubicBezTo>
                  <a:cubicBezTo>
                    <a:pt x="15656" y="3433"/>
                    <a:pt x="23945" y="0"/>
                    <a:pt x="32588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189933" cy="18196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226035" y="7632941"/>
            <a:ext cx="668880" cy="827393"/>
            <a:chOff x="0" y="0"/>
            <a:chExt cx="176166" cy="21791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2245570" y="8657584"/>
            <a:ext cx="668880" cy="827393"/>
            <a:chOff x="0" y="0"/>
            <a:chExt cx="176166" cy="21791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567501" y="1170057"/>
            <a:ext cx="7431374" cy="844882"/>
            <a:chOff x="0" y="0"/>
            <a:chExt cx="1957234" cy="2225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957234" cy="222520"/>
            </a:xfrm>
            <a:custGeom>
              <a:avLst/>
              <a:gdLst/>
              <a:ahLst/>
              <a:cxnLst/>
              <a:rect r="r" b="b" t="t" l="l"/>
              <a:pathLst>
                <a:path h="222520" w="1957234">
                  <a:moveTo>
                    <a:pt x="53131" y="0"/>
                  </a:moveTo>
                  <a:lnTo>
                    <a:pt x="1904103" y="0"/>
                  </a:lnTo>
                  <a:cubicBezTo>
                    <a:pt x="1918195" y="0"/>
                    <a:pt x="1931709" y="5598"/>
                    <a:pt x="1941673" y="15562"/>
                  </a:cubicBezTo>
                  <a:cubicBezTo>
                    <a:pt x="1951637" y="25526"/>
                    <a:pt x="1957234" y="39040"/>
                    <a:pt x="1957234" y="53131"/>
                  </a:cubicBezTo>
                  <a:lnTo>
                    <a:pt x="1957234" y="169389"/>
                  </a:lnTo>
                  <a:cubicBezTo>
                    <a:pt x="1957234" y="198733"/>
                    <a:pt x="1933447" y="222520"/>
                    <a:pt x="1904103" y="222520"/>
                  </a:cubicBezTo>
                  <a:lnTo>
                    <a:pt x="53131" y="222520"/>
                  </a:lnTo>
                  <a:cubicBezTo>
                    <a:pt x="23788" y="222520"/>
                    <a:pt x="0" y="198733"/>
                    <a:pt x="0" y="169389"/>
                  </a:cubicBezTo>
                  <a:lnTo>
                    <a:pt x="0" y="53131"/>
                  </a:lnTo>
                  <a:cubicBezTo>
                    <a:pt x="0" y="23788"/>
                    <a:pt x="23788" y="0"/>
                    <a:pt x="53131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957234" cy="260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4828544" y="4615950"/>
            <a:ext cx="7431374" cy="844882"/>
            <a:chOff x="0" y="0"/>
            <a:chExt cx="1957234" cy="22252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957234" cy="222520"/>
            </a:xfrm>
            <a:custGeom>
              <a:avLst/>
              <a:gdLst/>
              <a:ahLst/>
              <a:cxnLst/>
              <a:rect r="r" b="b" t="t" l="l"/>
              <a:pathLst>
                <a:path h="222520" w="1957234">
                  <a:moveTo>
                    <a:pt x="53131" y="0"/>
                  </a:moveTo>
                  <a:lnTo>
                    <a:pt x="1904103" y="0"/>
                  </a:lnTo>
                  <a:cubicBezTo>
                    <a:pt x="1918195" y="0"/>
                    <a:pt x="1931709" y="5598"/>
                    <a:pt x="1941673" y="15562"/>
                  </a:cubicBezTo>
                  <a:cubicBezTo>
                    <a:pt x="1951637" y="25526"/>
                    <a:pt x="1957234" y="39040"/>
                    <a:pt x="1957234" y="53131"/>
                  </a:cubicBezTo>
                  <a:lnTo>
                    <a:pt x="1957234" y="169389"/>
                  </a:lnTo>
                  <a:cubicBezTo>
                    <a:pt x="1957234" y="198733"/>
                    <a:pt x="1933447" y="222520"/>
                    <a:pt x="1904103" y="222520"/>
                  </a:cubicBezTo>
                  <a:lnTo>
                    <a:pt x="53131" y="222520"/>
                  </a:lnTo>
                  <a:cubicBezTo>
                    <a:pt x="23788" y="222520"/>
                    <a:pt x="0" y="198733"/>
                    <a:pt x="0" y="169389"/>
                  </a:cubicBezTo>
                  <a:lnTo>
                    <a:pt x="0" y="53131"/>
                  </a:lnTo>
                  <a:cubicBezTo>
                    <a:pt x="0" y="23788"/>
                    <a:pt x="23788" y="0"/>
                    <a:pt x="53131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1957234" cy="260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4261147" y="8779229"/>
            <a:ext cx="8044081" cy="844882"/>
            <a:chOff x="0" y="0"/>
            <a:chExt cx="2118606" cy="2225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118606" cy="222520"/>
            </a:xfrm>
            <a:custGeom>
              <a:avLst/>
              <a:gdLst/>
              <a:ahLst/>
              <a:cxnLst/>
              <a:rect r="r" b="b" t="t" l="l"/>
              <a:pathLst>
                <a:path h="222520" w="2118606">
                  <a:moveTo>
                    <a:pt x="49084" y="0"/>
                  </a:moveTo>
                  <a:lnTo>
                    <a:pt x="2069522" y="0"/>
                  </a:lnTo>
                  <a:cubicBezTo>
                    <a:pt x="2096630" y="0"/>
                    <a:pt x="2118606" y="21976"/>
                    <a:pt x="2118606" y="49084"/>
                  </a:cubicBezTo>
                  <a:lnTo>
                    <a:pt x="2118606" y="173436"/>
                  </a:lnTo>
                  <a:cubicBezTo>
                    <a:pt x="2118606" y="200544"/>
                    <a:pt x="2096630" y="222520"/>
                    <a:pt x="2069522" y="222520"/>
                  </a:cubicBezTo>
                  <a:lnTo>
                    <a:pt x="49084" y="222520"/>
                  </a:lnTo>
                  <a:cubicBezTo>
                    <a:pt x="21976" y="222520"/>
                    <a:pt x="0" y="200544"/>
                    <a:pt x="0" y="173436"/>
                  </a:cubicBezTo>
                  <a:lnTo>
                    <a:pt x="0" y="49084"/>
                  </a:lnTo>
                  <a:cubicBezTo>
                    <a:pt x="0" y="21976"/>
                    <a:pt x="21976" y="0"/>
                    <a:pt x="49084" y="0"/>
                  </a:cubicBezTo>
                  <a:close/>
                </a:path>
              </a:pathLst>
            </a:custGeom>
            <a:solidFill>
              <a:srgbClr val="568AB9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2118606" cy="260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aphicFrame>
        <p:nvGraphicFramePr>
          <p:cNvPr name="Table 23" id="23"/>
          <p:cNvGraphicFramePr>
            <a:graphicFrameLocks noGrp="true"/>
          </p:cNvGraphicFramePr>
          <p:nvPr/>
        </p:nvGraphicFramePr>
        <p:xfrm>
          <a:off x="4567501" y="1211700"/>
          <a:ext cx="7944053" cy="7567529"/>
        </p:xfrm>
        <a:graphic>
          <a:graphicData uri="http://schemas.openxmlformats.org/drawingml/2006/table">
            <a:tbl>
              <a:tblPr/>
              <a:tblGrid>
                <a:gridCol w="4150233"/>
                <a:gridCol w="3793820"/>
              </a:tblGrid>
              <a:tr h="86158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INGRESOS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29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Saldo 2023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22.638.245.-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381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Enero a Diciembre 2024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639.646.724.-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29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TOTAL INGRESOS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662.284.969.-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58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EGRESOS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198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Adquisiciones e Inversiones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73.972.954.-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29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Gastos Varios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10.095.934.-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29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Gastos Remuneraciones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146.318.435.-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537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TOTAL EGRESOS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230.387.323.-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24" id="24"/>
          <p:cNvSpPr/>
          <p:nvPr/>
        </p:nvSpPr>
        <p:spPr>
          <a:xfrm flipH="false" flipV="false" rot="0">
            <a:off x="817296" y="1170057"/>
            <a:ext cx="2207925" cy="3168659"/>
          </a:xfrm>
          <a:custGeom>
            <a:avLst/>
            <a:gdLst/>
            <a:ahLst/>
            <a:cxnLst/>
            <a:rect r="r" b="b" t="t" l="l"/>
            <a:pathLst>
              <a:path h="3168659" w="2207925">
                <a:moveTo>
                  <a:pt x="0" y="0"/>
                </a:moveTo>
                <a:lnTo>
                  <a:pt x="2207926" y="0"/>
                </a:lnTo>
                <a:lnTo>
                  <a:pt x="2207926" y="3168659"/>
                </a:lnTo>
                <a:lnTo>
                  <a:pt x="0" y="31686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15587100" y="1405365"/>
            <a:ext cx="668880" cy="827393"/>
            <a:chOff x="0" y="0"/>
            <a:chExt cx="176166" cy="217914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5400364" y="1405365"/>
            <a:ext cx="668880" cy="827393"/>
            <a:chOff x="0" y="0"/>
            <a:chExt cx="176166" cy="217914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4731485" y="717669"/>
            <a:ext cx="668880" cy="827393"/>
            <a:chOff x="0" y="0"/>
            <a:chExt cx="176166" cy="217914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4530722" y="406638"/>
            <a:ext cx="668880" cy="827393"/>
            <a:chOff x="0" y="0"/>
            <a:chExt cx="176166" cy="217914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6388607" y="798004"/>
            <a:ext cx="668880" cy="827393"/>
            <a:chOff x="0" y="0"/>
            <a:chExt cx="176166" cy="217914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16255980" y="406638"/>
            <a:ext cx="668880" cy="827393"/>
            <a:chOff x="0" y="0"/>
            <a:chExt cx="176166" cy="217914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96B5D3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2378969" y="7455579"/>
            <a:ext cx="668880" cy="827393"/>
            <a:chOff x="0" y="0"/>
            <a:chExt cx="176166" cy="217914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2378969" y="8460334"/>
            <a:ext cx="668880" cy="827393"/>
            <a:chOff x="0" y="0"/>
            <a:chExt cx="176166" cy="217914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48" id="48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1476048" y="8460334"/>
            <a:ext cx="668880" cy="827393"/>
            <a:chOff x="0" y="0"/>
            <a:chExt cx="176166" cy="217914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176166" cy="217914"/>
            </a:xfrm>
            <a:custGeom>
              <a:avLst/>
              <a:gdLst/>
              <a:ahLst/>
              <a:cxnLst/>
              <a:rect r="r" b="b" t="t" l="l"/>
              <a:pathLst>
                <a:path h="217914" w="176166">
                  <a:moveTo>
                    <a:pt x="88083" y="0"/>
                  </a:moveTo>
                  <a:lnTo>
                    <a:pt x="88083" y="0"/>
                  </a:lnTo>
                  <a:cubicBezTo>
                    <a:pt x="111444" y="0"/>
                    <a:pt x="133848" y="9280"/>
                    <a:pt x="150367" y="25799"/>
                  </a:cubicBezTo>
                  <a:cubicBezTo>
                    <a:pt x="166886" y="42318"/>
                    <a:pt x="176166" y="64722"/>
                    <a:pt x="176166" y="88083"/>
                  </a:cubicBezTo>
                  <a:lnTo>
                    <a:pt x="176166" y="129831"/>
                  </a:lnTo>
                  <a:cubicBezTo>
                    <a:pt x="176166" y="153192"/>
                    <a:pt x="166886" y="175597"/>
                    <a:pt x="150367" y="192115"/>
                  </a:cubicBezTo>
                  <a:cubicBezTo>
                    <a:pt x="133848" y="208634"/>
                    <a:pt x="111444" y="217914"/>
                    <a:pt x="88083" y="217914"/>
                  </a:cubicBezTo>
                  <a:lnTo>
                    <a:pt x="88083" y="217914"/>
                  </a:lnTo>
                  <a:cubicBezTo>
                    <a:pt x="64722" y="217914"/>
                    <a:pt x="42318" y="208634"/>
                    <a:pt x="25799" y="192115"/>
                  </a:cubicBezTo>
                  <a:cubicBezTo>
                    <a:pt x="9280" y="175597"/>
                    <a:pt x="0" y="153192"/>
                    <a:pt x="0" y="129831"/>
                  </a:cubicBezTo>
                  <a:lnTo>
                    <a:pt x="0" y="88083"/>
                  </a:lnTo>
                  <a:cubicBezTo>
                    <a:pt x="0" y="64722"/>
                    <a:pt x="9280" y="42318"/>
                    <a:pt x="25799" y="25799"/>
                  </a:cubicBezTo>
                  <a:cubicBezTo>
                    <a:pt x="42318" y="9280"/>
                    <a:pt x="64722" y="0"/>
                    <a:pt x="88083" y="0"/>
                  </a:cubicBezTo>
                  <a:close/>
                </a:path>
              </a:pathLst>
            </a:custGeom>
            <a:solidFill>
              <a:srgbClr val="F3E780"/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0" y="-38100"/>
              <a:ext cx="176166" cy="256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52" id="52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>
            <a:alphaModFix amt="65999"/>
          </a:blip>
          <a:srcRect l="10284" t="20969" r="38147" b="0"/>
          <a:stretch>
            <a:fillRect/>
          </a:stretch>
        </p:blipFill>
        <p:spPr>
          <a:xfrm flipH="false" flipV="false" rot="0">
            <a:off x="12754062" y="2754387"/>
            <a:ext cx="5284914" cy="4570979"/>
          </a:xfrm>
          <a:prstGeom prst="rect">
            <a:avLst/>
          </a:prstGeom>
        </p:spPr>
      </p:pic>
      <p:sp>
        <p:nvSpPr>
          <p:cNvPr name="TextBox 53" id="53"/>
          <p:cNvSpPr txBox="true"/>
          <p:nvPr/>
        </p:nvSpPr>
        <p:spPr>
          <a:xfrm rot="0">
            <a:off x="1921259" y="511413"/>
            <a:ext cx="12810226" cy="517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2"/>
              </a:lnSpc>
            </a:pPr>
            <a:r>
              <a:rPr lang="en-US" sz="410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INGRESO Y EGRESO SUBVENCION SEP 2024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3371699" y="8983230"/>
            <a:ext cx="9382363" cy="389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b="true" sz="2300" i="true">
                <a:solidFill>
                  <a:srgbClr val="022033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INGRESOS MENOS EGRESOS         102.908.470.-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DAGg-uLR8rM</dc:identifier>
  <dcterms:modified xsi:type="dcterms:W3CDTF">2011-08-01T06:04:30Z</dcterms:modified>
  <cp:revision>1</cp:revision>
  <dc:title>cuenta pública 2025</dc:title>
</cp:coreProperties>
</file>